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png" ContentType="image/png"/>
  <Default Extension="jpeg" ContentType="image/jpeg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embedTrueTypeFonts="1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y="8229600" cx="14630400"/>
  <p:notesSz cx="8229600" cy="14630400"/>
  <p:embeddedFontLst>
    <p:embeddedFont>
      <p:font typeface="Tw Cen MT Condensed" panose="020B0606020104020203" pitchFamily="34" charset="0"/>
      <p:regular r:id="rId12"/>
      <p:bold r:id="rId13"/>
    </p:embeddedFont>
    <p:embeddedFont>
      <p:font typeface="DM Sans Semi Bold" panose="020B0604020202020204" charset="0"/>
      <p:regular r:id="rId14"/>
    </p:embeddedFont>
    <p:embeddedFont>
      <p:font typeface="Tw Cen MT" panose="020B0602020104020603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  <p:embeddedFont>
      <p:font typeface="Inter Medium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algn="l" defTabSz="4572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611"/>
    <p:restoredTop sz="94610"/>
  </p:normalViewPr>
  <p:slideViewPr>
    <p:cSldViewPr snapToGrid="0" snapToObjects="1">
      <p:cViewPr>
        <p:scale>
          <a:sx n="80" d="100"/>
          <a:sy n="80" d="100"/>
        </p:scale>
        <p:origin x="-252" y="-4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Relationship Id="rId20" Type="http://schemas.openxmlformats.org/officeDocument/2006/relationships/font" Target="fonts/font9.fntdata"/><Relationship Id="rId21" Type="http://schemas.openxmlformats.org/officeDocument/2006/relationships/font" Target="fonts/font10.fntdata"/><Relationship Id="rId22" Type="http://schemas.openxmlformats.org/officeDocument/2006/relationships/font" Target="fonts/font11.fntdata"/><Relationship Id="rId23" Type="http://schemas.openxmlformats.org/officeDocument/2006/relationships/font" Target="fonts/font12.fntdata"/><Relationship Id="rId24" Type="http://schemas.openxmlformats.org/officeDocument/2006/relationships/font" Target="fonts/font13.fntdata"/><Relationship Id="rId25" Type="http://schemas.openxmlformats.org/officeDocument/2006/relationships/tableStyles" Target="tableStyles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86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8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91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9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0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0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2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2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3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3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5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5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72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7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8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8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9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9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20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type="title">
  <p:cSld name="Title Slide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2" name="Rectangle 9"/>
          <p:cNvSpPr/>
          <p:nvPr/>
        </p:nvSpPr>
        <p:spPr>
          <a:xfrm>
            <a:off x="0" y="1"/>
            <a:ext cx="14630400" cy="5486401"/>
          </a:xfrm>
          <a:prstGeom prst="rect"/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8703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ah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8704" name="Title 1"/>
          <p:cNvSpPr>
            <a:spLocks noGrp="1"/>
          </p:cNvSpPr>
          <p:nvPr>
            <p:ph type="ctr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baseline="0" sz="6000" spc="24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05" name="Subtitle 2"/>
          <p:cNvSpPr>
            <a:spLocks noGrp="1"/>
          </p:cNvSpPr>
          <p:nvPr>
            <p:ph type="subTitle" idx="1"/>
          </p:nvPr>
        </p:nvSpPr>
        <p:spPr>
          <a:xfrm>
            <a:off x="10332720" y="5952164"/>
            <a:ext cx="3840480" cy="1755648"/>
          </a:xfrm>
        </p:spPr>
        <p:txBody>
          <a:bodyPr anchor="ctr" lIns="91440" rIns="91440">
            <a:normAutofit/>
          </a:bodyPr>
          <a:lstStyle>
            <a:lvl1pPr algn="l" indent="0" marL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algn="ctr" indent="0" marL="548640">
              <a:buNone/>
              <a:defRPr sz="2160"/>
            </a:lvl2pPr>
            <a:lvl3pPr algn="ctr" indent="0" marL="1097280">
              <a:buNone/>
              <a:defRPr sz="2160"/>
            </a:lvl3pPr>
            <a:lvl4pPr algn="ctr" indent="0" marL="1645920">
              <a:buNone/>
              <a:defRPr sz="2160"/>
            </a:lvl4pPr>
            <a:lvl5pPr algn="ctr" indent="0" marL="2194560">
              <a:buNone/>
              <a:defRPr sz="2160"/>
            </a:lvl5pPr>
            <a:lvl6pPr algn="ctr" indent="0" marL="2743200">
              <a:buNone/>
              <a:defRPr sz="2160"/>
            </a:lvl6pPr>
            <a:lvl7pPr algn="ctr" indent="0" marL="3291840">
              <a:buNone/>
              <a:defRPr sz="2160"/>
            </a:lvl7pPr>
            <a:lvl8pPr algn="ctr" indent="0" marL="3840480">
              <a:buNone/>
              <a:defRPr sz="2160"/>
            </a:lvl8pPr>
            <a:lvl9pPr algn="ctr" indent="0" marL="4389120">
              <a:buNone/>
              <a:defRPr sz="2160"/>
            </a:lvl9pPr>
          </a:lstStyle>
          <a:p>
            <a:r>
              <a:rPr lang="en-US" smtClean="0"/>
              <a:t>Click to edit Master subtitle style</a:t>
            </a:r>
            <a:endParaRPr dirty="0" lang="en-US"/>
          </a:p>
        </p:txBody>
      </p:sp>
      <p:sp>
        <p:nvSpPr>
          <p:cNvPr id="10487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/>
          </a:lstStyle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  <p:cxnSp>
        <p:nvCxnSpPr>
          <p:cNvPr id="3145729" name="Straight Connector 7"/>
          <p:cNvCxnSpPr>
            <a:cxnSpLocks/>
          </p:cNvCxnSpPr>
          <p:nvPr/>
        </p:nvCxnSpPr>
        <p:spPr>
          <a:xfrm flipV="1">
            <a:off x="10064212" y="6316927"/>
            <a:ext cx="0" cy="1097280"/>
          </a:xfrm>
          <a:prstGeom prst="line"/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48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4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5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5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type="vertTitleAndTx">
  <p:cSld name="Vertical Title and Text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3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914400"/>
            <a:ext cx="3154680" cy="6492240"/>
          </a:xfrm>
        </p:spPr>
        <p:txBody>
          <a:bodyPr bIns="91440" lIns="45720" rIns="45720" tIns="91440" vert="eaVert"/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14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88721" y="914400"/>
            <a:ext cx="9098280" cy="6492240"/>
          </a:xfrm>
        </p:spPr>
        <p:txBody>
          <a:bodyPr vert="eaVert"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  <p:cxnSp>
        <p:nvCxnSpPr>
          <p:cNvPr id="3145730" name="Straight Connector 6"/>
          <p:cNvCxnSpPr>
            <a:cxnSpLocks/>
          </p:cNvCxnSpPr>
          <p:nvPr/>
        </p:nvCxnSpPr>
        <p:spPr>
          <a:xfrm rot="5400000" flipV="1">
            <a:off x="12070080" y="71116"/>
            <a:ext cx="0" cy="1097280"/>
          </a:xfrm>
          <a:prstGeom prst="line"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4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2647F38-B617-4D2F-AE0A-013F0C4D2C5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97799C9-84D9-46D2-A11E-BCF8A720529D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type="secHead">
  <p:cSld name="Section Header"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Rectangle 8"/>
          <p:cNvSpPr/>
          <p:nvPr/>
        </p:nvSpPr>
        <p:spPr>
          <a:xfrm>
            <a:off x="0" y="1"/>
            <a:ext cx="14630400" cy="5486401"/>
          </a:xfrm>
          <a:prstGeom prst="rect"/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8725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ah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8726" name="Title 1"/>
          <p:cNvSpPr>
            <a:spLocks noGrp="1"/>
          </p:cNvSpPr>
          <p:nvPr>
            <p:ph type="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baseline="0" b="0" sz="6000" spc="24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27" name="Text Placeholder 2"/>
          <p:cNvSpPr>
            <a:spLocks noGrp="1"/>
          </p:cNvSpPr>
          <p:nvPr>
            <p:ph type="body" idx="1"/>
          </p:nvPr>
        </p:nvSpPr>
        <p:spPr>
          <a:xfrm>
            <a:off x="10332720" y="5952164"/>
            <a:ext cx="3840480" cy="1755648"/>
          </a:xfrm>
        </p:spPr>
        <p:txBody>
          <a:bodyPr anchor="ctr" lIns="91440" rIns="91440">
            <a:normAutofit/>
          </a:bodyPr>
          <a:lstStyle>
            <a:lvl1pPr indent="0" marL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indent="0" marL="54864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indent="0" marL="109728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indent="0" marL="164592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indent="0" marL="219456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indent="0" marL="274320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indent="0" marL="329184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indent="0" marL="384048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indent="0" marL="438912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72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2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3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  <p:cxnSp>
        <p:nvCxnSpPr>
          <p:cNvPr id="3145732" name="Straight Connector 7"/>
          <p:cNvCxnSpPr>
            <a:cxnSpLocks/>
          </p:cNvCxnSpPr>
          <p:nvPr/>
        </p:nvCxnSpPr>
        <p:spPr>
          <a:xfrm flipV="1">
            <a:off x="10064212" y="6316927"/>
            <a:ext cx="0" cy="1097280"/>
          </a:xfrm>
          <a:prstGeom prst="line"/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2" name="Title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</p:spPr>
        <p:txBody>
          <a:bodyPr/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53" name="Content Placeholder 2"/>
          <p:cNvSpPr>
            <a:spLocks noGrp="1"/>
          </p:cNvSpPr>
          <p:nvPr>
            <p:ph sz="half" idx="1"/>
          </p:nvPr>
        </p:nvSpPr>
        <p:spPr>
          <a:xfrm>
            <a:off x="1228952" y="2743200"/>
            <a:ext cx="5705856" cy="4828032"/>
          </a:xfrm>
        </p:spPr>
        <p:txBody>
          <a:bodyPr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54" name="Content Placeholder 3"/>
          <p:cNvSpPr>
            <a:spLocks noGrp="1"/>
          </p:cNvSpPr>
          <p:nvPr>
            <p:ph sz="half" idx="2"/>
          </p:nvPr>
        </p:nvSpPr>
        <p:spPr>
          <a:xfrm>
            <a:off x="7187184" y="2743200"/>
            <a:ext cx="5705856" cy="4828032"/>
          </a:xfrm>
        </p:spPr>
        <p:txBody>
          <a:bodyPr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5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05BFA754-D5C3-4E66-96A6-867B257F58DC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5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5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D84065D-F351-4B03-BD91-D8A6B8D4B362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1" name="Title 9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32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615563"/>
            <a:ext cx="5705856" cy="987552"/>
          </a:xfrm>
        </p:spPr>
        <p:txBody>
          <a:bodyPr anchor="ctr" lIns="137160" rIns="137160">
            <a:normAutofit/>
          </a:bodyPr>
          <a:lstStyle>
            <a:lvl1pPr indent="0" marL="0">
              <a:spcBef>
                <a:spcPts val="0"/>
              </a:spcBef>
              <a:spcAft>
                <a:spcPts val="0"/>
              </a:spcAft>
              <a:buNone/>
              <a:defRPr baseline="0" b="0" cap="none" sz="2760">
                <a:solidFill>
                  <a:schemeClr val="accent1"/>
                </a:solidFill>
                <a:latin typeface="+mn-lt"/>
              </a:defRPr>
            </a:lvl1pPr>
            <a:lvl2pPr indent="0" marL="548640">
              <a:buNone/>
              <a:defRPr b="1" sz="2400"/>
            </a:lvl2pPr>
            <a:lvl3pPr indent="0" marL="1097280">
              <a:buNone/>
              <a:defRPr b="1" sz="2160"/>
            </a:lvl3pPr>
            <a:lvl4pPr indent="0" marL="1645920">
              <a:buNone/>
              <a:defRPr b="1" sz="1920"/>
            </a:lvl4pPr>
            <a:lvl5pPr indent="0" marL="2194560">
              <a:buNone/>
              <a:defRPr b="1" sz="1920"/>
            </a:lvl5pPr>
            <a:lvl6pPr indent="0" marL="2743200">
              <a:buNone/>
              <a:defRPr b="1" sz="1920"/>
            </a:lvl6pPr>
            <a:lvl7pPr indent="0" marL="3291840">
              <a:buNone/>
              <a:defRPr b="1" sz="1920"/>
            </a:lvl7pPr>
            <a:lvl8pPr indent="0" marL="3840480">
              <a:buNone/>
              <a:defRPr b="1" sz="1920"/>
            </a:lvl8pPr>
            <a:lvl9pPr indent="0" marL="4389120">
              <a:buNone/>
              <a:defRPr b="1" sz="192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733" name="Content Placeholder 3"/>
          <p:cNvSpPr>
            <a:spLocks noGrp="1"/>
          </p:cNvSpPr>
          <p:nvPr>
            <p:ph sz="half" idx="2"/>
          </p:nvPr>
        </p:nvSpPr>
        <p:spPr>
          <a:xfrm>
            <a:off x="1228954" y="3561346"/>
            <a:ext cx="5705856" cy="4009886"/>
          </a:xfrm>
        </p:spPr>
        <p:txBody>
          <a:bodyPr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3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189066" y="2615563"/>
            <a:ext cx="5705856" cy="987552"/>
          </a:xfrm>
        </p:spPr>
        <p:txBody>
          <a:bodyPr anchor="ctr" lIns="137160" rIns="137160">
            <a:normAutofit/>
          </a:bodyPr>
          <a:lstStyle>
            <a:lvl1pPr indent="0" marL="0">
              <a:spcBef>
                <a:spcPts val="0"/>
              </a:spcBef>
              <a:spcAft>
                <a:spcPts val="0"/>
              </a:spcAft>
              <a:buNone/>
              <a:defRPr baseline="0" b="0" cap="none" dirty="0" sz="2760" kern="1200" lang="en-US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indent="0" marL="548640">
              <a:buNone/>
              <a:defRPr b="1" sz="2400"/>
            </a:lvl2pPr>
            <a:lvl3pPr indent="0" marL="1097280">
              <a:buNone/>
              <a:defRPr b="1" sz="2160"/>
            </a:lvl3pPr>
            <a:lvl4pPr indent="0" marL="1645920">
              <a:buNone/>
              <a:defRPr b="1" sz="1920"/>
            </a:lvl4pPr>
            <a:lvl5pPr indent="0" marL="2194560">
              <a:buNone/>
              <a:defRPr b="1" sz="1920"/>
            </a:lvl5pPr>
            <a:lvl6pPr indent="0" marL="2743200">
              <a:buNone/>
              <a:defRPr b="1" sz="1920"/>
            </a:lvl6pPr>
            <a:lvl7pPr indent="0" marL="3291840">
              <a:buNone/>
              <a:defRPr b="1" sz="1920"/>
            </a:lvl7pPr>
            <a:lvl8pPr indent="0" marL="3840480">
              <a:buNone/>
              <a:defRPr b="1" sz="1920"/>
            </a:lvl8pPr>
            <a:lvl9pPr indent="0" marL="4389120">
              <a:buNone/>
              <a:defRPr b="1" sz="1920"/>
            </a:lvl9pPr>
          </a:lstStyle>
          <a:p>
            <a:pPr algn="l" defTabSz="1097280" eaLnBrk="1" hangingPunct="1" indent="0" latinLnBrk="0" lvl="0" marL="0" rtl="0">
              <a:lnSpc>
                <a:spcPct val="90000"/>
              </a:lnSpc>
              <a:spcBef>
                <a:spcPts val="216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48735" name="Content Placeholder 5"/>
          <p:cNvSpPr>
            <a:spLocks noGrp="1"/>
          </p:cNvSpPr>
          <p:nvPr>
            <p:ph sz="quarter" idx="4"/>
          </p:nvPr>
        </p:nvSpPr>
        <p:spPr>
          <a:xfrm>
            <a:off x="7189066" y="3561346"/>
            <a:ext cx="5705856" cy="4009886"/>
          </a:xfrm>
        </p:spPr>
        <p:txBody>
          <a:bodyPr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3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3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3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1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1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1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type="blank">
  <p:cSld name="Blank"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9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40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4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8" name="Title 7"/>
          <p:cNvSpPr>
            <a:spLocks noGrp="1"/>
          </p:cNvSpPr>
          <p:nvPr>
            <p:ph type="title"/>
          </p:nvPr>
        </p:nvSpPr>
        <p:spPr>
          <a:xfrm>
            <a:off x="1228954" y="565811"/>
            <a:ext cx="5266944" cy="208483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59" name="Content Placeholder 2"/>
          <p:cNvSpPr>
            <a:spLocks noGrp="1"/>
          </p:cNvSpPr>
          <p:nvPr>
            <p:ph idx="1"/>
          </p:nvPr>
        </p:nvSpPr>
        <p:spPr>
          <a:xfrm>
            <a:off x="6858000" y="987552"/>
            <a:ext cx="6814109" cy="622157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60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8954" y="2709007"/>
            <a:ext cx="5266944" cy="4514753"/>
          </a:xfrm>
        </p:spPr>
        <p:txBody>
          <a:bodyPr lIns="91440" rIns="91440">
            <a:normAutofit/>
          </a:bodyPr>
          <a:lstStyle>
            <a:lvl1pPr indent="0" marL="0">
              <a:lnSpc>
                <a:spcPct val="108000"/>
              </a:lnSpc>
              <a:spcBef>
                <a:spcPts val="720"/>
              </a:spcBef>
              <a:buNone/>
              <a:defRPr sz="1920"/>
            </a:lvl1pPr>
            <a:lvl2pPr indent="0" marL="548640">
              <a:buNone/>
              <a:defRPr sz="1440"/>
            </a:lvl2pPr>
            <a:lvl3pPr indent="0" marL="1097280">
              <a:buNone/>
              <a:defRPr sz="1200"/>
            </a:lvl3pPr>
            <a:lvl4pPr indent="0" marL="1645920">
              <a:buNone/>
              <a:defRPr sz="1080"/>
            </a:lvl4pPr>
            <a:lvl5pPr indent="0" marL="2194560">
              <a:buNone/>
              <a:defRPr sz="1080"/>
            </a:lvl5pPr>
            <a:lvl6pPr indent="0" marL="2743200">
              <a:buNone/>
              <a:defRPr sz="1080"/>
            </a:lvl6pPr>
            <a:lvl7pPr indent="0" marL="3291840">
              <a:buNone/>
              <a:defRPr sz="1080"/>
            </a:lvl7pPr>
            <a:lvl8pPr indent="0" marL="3840480">
              <a:buNone/>
              <a:defRPr sz="1080"/>
            </a:lvl8pPr>
            <a:lvl9pPr indent="0" marL="438912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76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6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6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type="picTx">
  <p:cSld name="Picture with Caption"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Title 1"/>
          <p:cNvSpPr>
            <a:spLocks noGrp="1"/>
          </p:cNvSpPr>
          <p:nvPr>
            <p:ph type="title"/>
          </p:nvPr>
        </p:nvSpPr>
        <p:spPr>
          <a:xfrm>
            <a:off x="548640" y="5952166"/>
            <a:ext cx="9326880" cy="1755648"/>
          </a:xfrm>
        </p:spPr>
        <p:txBody>
          <a:bodyPr anchor="ctr">
            <a:normAutofit/>
          </a:bodyPr>
          <a:lstStyle>
            <a:lvl1pPr algn="r">
              <a:defRPr baseline="0" sz="6000" spc="24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19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0" y="-1"/>
            <a:ext cx="14626742" cy="5486400"/>
          </a:xfrm>
          <a:solidFill>
            <a:schemeClr val="accent1">
              <a:lumMod val="60000"/>
              <a:lumOff val="40000"/>
            </a:schemeClr>
          </a:solidFill>
        </p:spPr>
        <p:txBody>
          <a:bodyPr anchor="t" bIns="45720" lIns="457200" rIns="45720" tIns="365760"/>
          <a:lstStyle>
            <a:lvl1pPr indent="0" marL="0">
              <a:buNone/>
              <a:defRPr sz="3840"/>
            </a:lvl1pPr>
            <a:lvl2pPr indent="0" marL="548640">
              <a:buNone/>
              <a:defRPr sz="3360"/>
            </a:lvl2pPr>
            <a:lvl3pPr indent="0" marL="1097280">
              <a:buNone/>
              <a:defRPr sz="2880"/>
            </a:lvl3pPr>
            <a:lvl4pPr indent="0" marL="1645920">
              <a:buNone/>
              <a:defRPr sz="2400"/>
            </a:lvl4pPr>
            <a:lvl5pPr indent="0" marL="2194560">
              <a:buNone/>
              <a:defRPr sz="2400"/>
            </a:lvl5pPr>
            <a:lvl6pPr indent="0" marL="2743200">
              <a:buNone/>
              <a:defRPr sz="2400"/>
            </a:lvl6pPr>
            <a:lvl7pPr indent="0" marL="3291840">
              <a:buNone/>
              <a:defRPr sz="2400"/>
            </a:lvl7pPr>
            <a:lvl8pPr indent="0" marL="3840480">
              <a:buNone/>
              <a:defRPr sz="2400"/>
            </a:lvl8pPr>
            <a:lvl9pPr indent="0" marL="438912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dirty="0" lang="en-US"/>
          </a:p>
        </p:txBody>
      </p:sp>
      <p:sp>
        <p:nvSpPr>
          <p:cNvPr id="1048720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32720" y="5952166"/>
            <a:ext cx="3840480" cy="1755648"/>
          </a:xfrm>
        </p:spPr>
        <p:txBody>
          <a:bodyPr anchor="ctr" lIns="91440" rIns="91440">
            <a:normAutofit/>
          </a:bodyPr>
          <a:lstStyle>
            <a:lvl1pPr indent="0" marL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indent="0" marL="548640">
              <a:buNone/>
              <a:defRPr sz="1680"/>
            </a:lvl2pPr>
            <a:lvl3pPr indent="0" marL="1097280">
              <a:buNone/>
              <a:defRPr sz="1440"/>
            </a:lvl3pPr>
            <a:lvl4pPr indent="0" marL="1645920">
              <a:buNone/>
              <a:defRPr sz="1200"/>
            </a:lvl4pPr>
            <a:lvl5pPr indent="0" marL="2194560">
              <a:buNone/>
              <a:defRPr sz="1200"/>
            </a:lvl5pPr>
            <a:lvl6pPr indent="0" marL="2743200">
              <a:buNone/>
              <a:defRPr sz="1200"/>
            </a:lvl6pPr>
            <a:lvl7pPr indent="0" marL="3291840">
              <a:buNone/>
              <a:defRPr sz="1200"/>
            </a:lvl7pPr>
            <a:lvl8pPr indent="0" marL="3840480">
              <a:buNone/>
              <a:defRPr sz="1200"/>
            </a:lvl8pPr>
            <a:lvl9pPr indent="0" marL="438912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7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7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  <p:cxnSp>
        <p:nvCxnSpPr>
          <p:cNvPr id="3145731" name="Straight Connector 7"/>
          <p:cNvCxnSpPr>
            <a:cxnSpLocks/>
          </p:cNvCxnSpPr>
          <p:nvPr/>
        </p:nvCxnSpPr>
        <p:spPr>
          <a:xfrm flipV="1">
            <a:off x="10064212" y="6316927"/>
            <a:ext cx="0" cy="1097280"/>
          </a:xfrm>
          <a:prstGeom prst="line"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  <p:hf dt="0" ftr="0" hdr="0" sldNum="0"/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audio" Target="../media/media1.wav"/><Relationship Id="rId2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743200"/>
            <a:ext cx="11664088" cy="4828032"/>
          </a:xfrm>
          <a:prstGeom prst="rect"/>
        </p:spPr>
        <p:txBody>
          <a:bodyPr bIns="45720" lIns="45720" rIns="45720" rtlCol="0" tIns="45720" vert="horz">
            <a:normAutofit/>
          </a:bodyPr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1228955" y="7764845"/>
            <a:ext cx="2584972" cy="329184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t>8/18/2025</a:t>
            </a:fld>
            <a:endParaRPr dirty="0"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519" y="7764845"/>
            <a:ext cx="7081751" cy="329184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baseline="0" cap="all"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dirty="0"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004800" y="7764845"/>
            <a:ext cx="1168400" cy="329184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t>‹#›</a:t>
            </a:fld>
            <a:endParaRPr dirty="0" lang="en-US"/>
          </a:p>
        </p:txBody>
      </p:sp>
      <p:cxnSp>
        <p:nvCxnSpPr>
          <p:cNvPr id="3145728" name="Straight Connector 6"/>
          <p:cNvCxnSpPr>
            <a:cxnSpLocks/>
          </p:cNvCxnSpPr>
          <p:nvPr/>
        </p:nvCxnSpPr>
        <p:spPr>
          <a:xfrm flipV="1">
            <a:off x="914400" y="991589"/>
            <a:ext cx="0" cy="1097280"/>
          </a:xfrm>
          <a:prstGeom prst="line"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22"/>
          </p:stSnd>
        </p:sndAc>
      </p:transition>
    </mc:Choice>
    <mc:Fallback>
      <p:transition spd="slow">
        <p:fade/>
      </p:transition>
    </mc:Fallback>
  </mc:AlternateContent>
  <p:hf dt="0" ftr="0" hdr="0" sldNum="0"/>
  <p:txStyles>
    <p:titleStyle>
      <a:lvl1pPr algn="l" defTabSz="1097280" eaLnBrk="1" hangingPunct="1" latinLnBrk="0" rtl="0">
        <a:lnSpc>
          <a:spcPct val="80000"/>
        </a:lnSpc>
        <a:spcBef>
          <a:spcPct val="0"/>
        </a:spcBef>
        <a:buNone/>
        <a:defRPr baseline="0" cap="all" sz="6000" kern="1200" spc="12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algn="l" defTabSz="1097280" eaLnBrk="1" hangingPunct="1" indent="-109728" latinLnBrk="0" marL="109728" rtl="0">
        <a:lnSpc>
          <a:spcPct val="90000"/>
        </a:lnSpc>
        <a:spcBef>
          <a:spcPts val="1440"/>
        </a:spcBef>
        <a:spcAft>
          <a:spcPts val="24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1097280" eaLnBrk="1" hangingPunct="1" indent="-164592" latinLnBrk="0" marL="318211" rtl="0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1097280" eaLnBrk="1" hangingPunct="1" indent="-164592" latinLnBrk="0" marL="537667" rtl="0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1097280" eaLnBrk="1" hangingPunct="1" indent="-164592" latinLnBrk="0" marL="713232" rtl="0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1097280" eaLnBrk="1" hangingPunct="1" indent="-164592" latinLnBrk="0" marL="932688" rtl="0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1097280" eaLnBrk="1" hangingPunct="1" indent="-164592" latinLnBrk="0" marL="1097280" rtl="0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1097280" eaLnBrk="1" hangingPunct="1" indent="-164592" latinLnBrk="0" marL="1272845" rtl="0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1097280" eaLnBrk="1" hangingPunct="1" indent="-164592" latinLnBrk="0" marL="1459382" rtl="0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1097280" eaLnBrk="1" hangingPunct="1" indent="-164592" latinLnBrk="0" marL="1634947" rtl="0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1097280" eaLnBrk="1" hangingPunct="1" latinLnBrk="0" marL="0" rtl="0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1097280" eaLnBrk="1" hangingPunct="1" latinLnBrk="0" marL="548640" rtl="0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1097280" eaLnBrk="1" hangingPunct="1" latinLnBrk="0" marL="1097280" rtl="0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1097280" eaLnBrk="1" hangingPunct="1" latinLnBrk="0" marL="1645920" rtl="0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1097280" eaLnBrk="1" hangingPunct="1" latinLnBrk="0" marL="2194560" rtl="0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1097280" eaLnBrk="1" hangingPunct="1" latinLnBrk="0" marL="2743200" rtl="0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1097280" eaLnBrk="1" hangingPunct="1" latinLnBrk="0" marL="3291840" rtl="0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1097280" eaLnBrk="1" hangingPunct="1" latinLnBrk="0" marL="3840480" rtl="0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1097280" eaLnBrk="1" hangingPunct="1" latinLnBrk="0" marL="4389120" rtl="0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audio" Target="../media/media1.wav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audio" Target="../media/media1.wav"/><Relationship Id="rId5" Type="http://schemas.openxmlformats.org/officeDocument/2006/relationships/slideLayout" Target="../slideLayouts/slideLayout1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audio" Target="../media/media1.wav"/><Relationship Id="rId6" Type="http://schemas.openxmlformats.org/officeDocument/2006/relationships/slideLayout" Target="../slideLayouts/slideLayout1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audio" Target="../media/media1.wav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audio" Target="../media/media1.wav"/><Relationship Id="rId6" Type="http://schemas.openxmlformats.org/officeDocument/2006/relationships/slideLayout" Target="../slideLayouts/slideLayout1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audio" Target="../media/media1.wav"/><Relationship Id="rId5" Type="http://schemas.openxmlformats.org/officeDocument/2006/relationships/slideLayout" Target="../slideLayouts/slideLayout1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audio" Target="../media/media1.wav"/><Relationship Id="rId3" Type="http://schemas.openxmlformats.org/officeDocument/2006/relationships/slideLayout" Target="../slideLayouts/slideLayout2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581" name="Shape 0"/>
          <p:cNvSpPr/>
          <p:nvPr/>
        </p:nvSpPr>
        <p:spPr>
          <a:xfrm>
            <a:off x="-61" y="0"/>
            <a:ext cx="14630400" cy="8229600"/>
          </a:xfrm>
          <a:prstGeom prst="rect"/>
          <a:solidFill>
            <a:schemeClr val="accent5">
              <a:lumMod val="60000"/>
              <a:lumOff val="40000"/>
              <a:alpha val="80000"/>
            </a:schemeClr>
          </a:solidFill>
        </p:spPr>
      </p:sp>
      <p:sp>
        <p:nvSpPr>
          <p:cNvPr id="1048582" name="Text 1"/>
          <p:cNvSpPr/>
          <p:nvPr/>
        </p:nvSpPr>
        <p:spPr>
          <a:xfrm>
            <a:off x="3411496" y="437299"/>
            <a:ext cx="7807285" cy="708779"/>
          </a:xfrm>
          <a:prstGeom prst="rect"/>
          <a:noFill/>
        </p:spPr>
        <p:txBody>
          <a:bodyPr anchor="t" bIns="0" lIns="0" rIns="0" rtlCol="0" tIns="0" wrap="none"/>
          <a:p>
            <a:pPr algn="ctr" indent="0" marL="0" rtl="1">
              <a:lnSpc>
                <a:spcPts val="5550"/>
              </a:lnSpc>
              <a:buNone/>
            </a:pPr>
            <a:r>
              <a:rPr dirty="0" sz="4450" lang="ar-EG" smtClean="0"/>
              <a:t>نظرة عامة في الحوسبة السحابية</a:t>
            </a:r>
            <a:endParaRPr dirty="0" sz="4450" lang="en-US"/>
          </a:p>
        </p:txBody>
      </p:sp>
      <p:sp>
        <p:nvSpPr>
          <p:cNvPr id="1048583" name="Text 2"/>
          <p:cNvSpPr/>
          <p:nvPr/>
        </p:nvSpPr>
        <p:spPr>
          <a:xfrm>
            <a:off x="793729" y="1469745"/>
            <a:ext cx="13042821" cy="453509"/>
          </a:xfrm>
          <a:prstGeom prst="rect"/>
          <a:noFill/>
        </p:spPr>
        <p:txBody>
          <a:bodyPr anchor="t" bIns="0" lIns="0" rIns="0" rtlCol="0" tIns="0" wrap="none"/>
          <a:p>
            <a:pPr algn="ctr" indent="0" marL="0" rtl="1">
              <a:lnSpc>
                <a:spcPts val="3550"/>
              </a:lnSpc>
              <a:buNone/>
            </a:pPr>
            <a:r>
              <a:rPr dirty="0" sz="320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استكشاف قوة التحول الرقمي</a:t>
            </a:r>
            <a:endParaRPr dirty="0" sz="3200" lang="en-US"/>
          </a:p>
        </p:txBody>
      </p:sp>
      <p:sp>
        <p:nvSpPr>
          <p:cNvPr id="1048584" name="TextBox 6"/>
          <p:cNvSpPr txBox="1"/>
          <p:nvPr/>
        </p:nvSpPr>
        <p:spPr>
          <a:xfrm>
            <a:off x="7634893" y="1989763"/>
            <a:ext cx="5407572" cy="1869440"/>
          </a:xfrm>
          <a:prstGeom prst="rect"/>
          <a:noFill/>
        </p:spPr>
        <p:txBody>
          <a:bodyPr rtlCol="0" wrap="square">
            <a:spAutoFit/>
          </a:bodyPr>
          <a:p>
            <a:pPr algn="r"/>
            <a:r>
              <a:rPr b="1" dirty="0" sz="2400" lang="ar-EG" smtClean="0"/>
              <a:t>من اعداد </a:t>
            </a:r>
            <a:r>
              <a:rPr dirty="0" lang="ar-EG" smtClean="0"/>
              <a:t>:</a:t>
            </a:r>
          </a:p>
          <a:p>
            <a:pPr algn="r"/>
            <a:endParaRPr dirty="0" sz="2400" lang="ar-EG"/>
          </a:p>
          <a:p>
            <a:pPr algn="r"/>
            <a:r>
              <a:rPr dirty="0" sz="2400" lang="ar-EG" smtClean="0"/>
              <a:t>يسرا ميسرة محمد</a:t>
            </a:r>
          </a:p>
          <a:p>
            <a:pPr algn="r"/>
            <a:r>
              <a:rPr dirty="0" sz="2400" lang="ar-EG" smtClean="0"/>
              <a:t>سارة صلاح محمد</a:t>
            </a:r>
          </a:p>
          <a:p>
            <a:pPr algn="r"/>
            <a:r>
              <a:rPr dirty="0" sz="2400" lang="ar-EG" smtClean="0"/>
              <a:t>وئام مصطفى صديق</a:t>
            </a:r>
            <a:endParaRPr dirty="0" sz="240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2"/>
          </p:stSnd>
        </p:sndAc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ext 0"/>
          <p:cNvSpPr/>
          <p:nvPr/>
        </p:nvSpPr>
        <p:spPr>
          <a:xfrm>
            <a:off x="5779055" y="299808"/>
            <a:ext cx="3072289" cy="383977"/>
          </a:xfrm>
          <a:prstGeom prst="rect"/>
          <a:noFill/>
        </p:spPr>
        <p:txBody>
          <a:bodyPr anchor="t" bIns="0" lIns="0" rIns="0" rtlCol="0" tIns="0" wrap="none"/>
          <a:p>
            <a:pPr algn="ctr" indent="0" marL="0" rtl="1">
              <a:lnSpc>
                <a:spcPts val="3000"/>
              </a:lnSpc>
              <a:buNone/>
            </a:pPr>
            <a:r>
              <a:rPr b="1" dirty="0" sz="2400" lang="ar-EG" smtClean="0"/>
              <a:t>ما هي الحوسبة السحابية ؟</a:t>
            </a:r>
          </a:p>
          <a:p>
            <a:pPr algn="ctr" rtl="1">
              <a:lnSpc>
                <a:spcPts val="3000"/>
              </a:lnSpc>
            </a:pPr>
            <a:r>
              <a:rPr dirty="0" sz="2800" lang="ar-EG" smtClean="0">
                <a:solidFill>
                  <a:srgbClr val="FF0000"/>
                </a:solidFill>
              </a:rPr>
              <a:t>الحوسبة السحابية : </a:t>
            </a:r>
            <a:r>
              <a:rPr dirty="0" sz="2400" lang="ar-EG" smtClean="0"/>
              <a:t>هي نموذج لتقديم موارد تكنولوجيا المعلومات (مثل الخوادم، التخزين، قواعد البيانات، الشبكات، البرمجيات،</a:t>
            </a:r>
          </a:p>
          <a:p>
            <a:pPr algn="ctr" rtl="1">
              <a:lnSpc>
                <a:spcPts val="3000"/>
              </a:lnSpc>
            </a:pPr>
            <a:r>
              <a:rPr dirty="0" sz="2400" lang="ar-EG" smtClean="0"/>
              <a:t> التحليلات، والذكاء الاصطناعي) عند الطلب عبر الإنترنت "السحابة"، مع دفع الرسوم بناءً على الاستخدام. </a:t>
            </a:r>
          </a:p>
          <a:p>
            <a:pPr algn="ctr" rtl="1">
              <a:lnSpc>
                <a:spcPts val="3000"/>
              </a:lnSpc>
            </a:pPr>
            <a:r>
              <a:rPr dirty="0" sz="2400" lang="ar-EG" smtClean="0"/>
              <a:t>بدلاً من امتلاك وصيانة بنية تحتية خاصة، يمكن للمؤسسات الوصول إلى الخدمات من مزود طرف ثالث، مما يوفر مرونة وكفاءة غير مسبوقة.</a:t>
            </a:r>
          </a:p>
          <a:p>
            <a:pPr algn="ctr" indent="0" marL="0" rtl="1">
              <a:lnSpc>
                <a:spcPts val="3000"/>
              </a:lnSpc>
              <a:buNone/>
            </a:pPr>
            <a:endParaRPr dirty="0" sz="2400" lang="en-US"/>
          </a:p>
        </p:txBody>
      </p:sp>
      <p:sp>
        <p:nvSpPr>
          <p:cNvPr id="1048589" name="Text 1"/>
          <p:cNvSpPr/>
          <p:nvPr/>
        </p:nvSpPr>
        <p:spPr>
          <a:xfrm>
            <a:off x="430054" y="723067"/>
            <a:ext cx="13770293" cy="963843"/>
          </a:xfrm>
          <a:prstGeom prst="rect"/>
          <a:noFill/>
        </p:spPr>
        <p:txBody>
          <a:bodyPr anchor="t" bIns="0" lIns="0" rIns="0" rtlCol="0" tIns="0" wrap="square"/>
          <a:p>
            <a:pPr algn="ctr" indent="0" marL="0" rtl="1">
              <a:lnSpc>
                <a:spcPts val="1500"/>
              </a:lnSpc>
              <a:buNone/>
            </a:pPr>
            <a:endParaRPr dirty="0" sz="95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Text 0"/>
          <p:cNvSpPr/>
          <p:nvPr/>
        </p:nvSpPr>
        <p:spPr>
          <a:xfrm>
            <a:off x="7028855" y="1965007"/>
            <a:ext cx="6807756" cy="708779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5550"/>
              </a:lnSpc>
              <a:buNone/>
            </a:pPr>
            <a:r>
              <a:rPr dirty="0" sz="4450" lang="ar-EG" smtClean="0">
                <a:solidFill>
                  <a:srgbClr val="FF0000"/>
                </a:solidFill>
              </a:rPr>
              <a:t>انواع خدمات الحوسبة السحابية</a:t>
            </a:r>
            <a:endParaRPr dirty="0" sz="4450" lang="en-US">
              <a:solidFill>
                <a:srgbClr val="FF0000"/>
              </a:solidFill>
            </a:endParaRPr>
          </a:p>
        </p:txBody>
      </p:sp>
      <p:sp>
        <p:nvSpPr>
          <p:cNvPr id="1048594" name="Shape 1"/>
          <p:cNvSpPr/>
          <p:nvPr/>
        </p:nvSpPr>
        <p:spPr>
          <a:xfrm>
            <a:off x="9640252" y="3127415"/>
            <a:ext cx="4196358" cy="3137059"/>
          </a:xfrm>
          <a:prstGeom prst="roundRect">
            <a:avLst>
              <a:gd name="adj" fmla="val 108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048595" name="Shape 2"/>
          <p:cNvSpPr/>
          <p:nvPr/>
        </p:nvSpPr>
        <p:spPr>
          <a:xfrm>
            <a:off x="9670733" y="3157895"/>
            <a:ext cx="4135398" cy="680442"/>
          </a:xfrm>
          <a:prstGeom prst="rect"/>
          <a:solidFill>
            <a:srgbClr val="F2EEEE"/>
          </a:solidFill>
        </p:spPr>
      </p:sp>
      <p:pic>
        <p:nvPicPr>
          <p:cNvPr id="2097154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1568351" y="3285411"/>
            <a:ext cx="340162" cy="425291"/>
          </a:xfrm>
          <a:prstGeom prst="rect"/>
        </p:spPr>
      </p:pic>
      <p:sp>
        <p:nvSpPr>
          <p:cNvPr id="1048596" name="Text 3"/>
          <p:cNvSpPr/>
          <p:nvPr/>
        </p:nvSpPr>
        <p:spPr>
          <a:xfrm>
            <a:off x="10489525" y="4065151"/>
            <a:ext cx="3089791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200" lang="en-US">
                <a:solidFill>
                  <a:srgbClr val="464646"/>
                </a:solidFill>
                <a:latin typeface="DM Sans Semi Bold" pitchFamily="34" charset="0"/>
              </a:rPr>
              <a:t> </a:t>
            </a:r>
            <a:r>
              <a:rPr b="1" dirty="0" sz="2400" lang="ar-EG" smtClean="0">
                <a:solidFill>
                  <a:srgbClr val="464646"/>
                </a:solidFill>
                <a:latin typeface="DM Sans Semi Bold" pitchFamily="34" charset="0"/>
              </a:rPr>
              <a:t>البنية التحتية كخدمة </a:t>
            </a:r>
            <a:endParaRPr b="1" dirty="0" sz="2200" lang="en-US"/>
          </a:p>
        </p:txBody>
      </p:sp>
      <p:sp>
        <p:nvSpPr>
          <p:cNvPr id="1048597" name="Text 4"/>
          <p:cNvSpPr/>
          <p:nvPr/>
        </p:nvSpPr>
        <p:spPr>
          <a:xfrm>
            <a:off x="9897547" y="4555569"/>
            <a:ext cx="3681770" cy="1451610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175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توفير موارد الحوسبة الأساسية مثل الخوادم الافتراضية، التخزين، والشبكات. تتحمل أنت مسؤولية إدارة نظام التشغيل والتطبيقات</a:t>
            </a:r>
            <a:r>
              <a:rPr dirty="0" sz="175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dirty="0" sz="1750" lang="en-US"/>
          </a:p>
        </p:txBody>
      </p:sp>
      <p:sp>
        <p:nvSpPr>
          <p:cNvPr id="1048598" name="Shape 5"/>
          <p:cNvSpPr/>
          <p:nvPr/>
        </p:nvSpPr>
        <p:spPr>
          <a:xfrm>
            <a:off x="5217081" y="3127415"/>
            <a:ext cx="4196358" cy="3137059"/>
          </a:xfrm>
          <a:prstGeom prst="roundRect">
            <a:avLst>
              <a:gd name="adj" fmla="val 108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048599" name="Shape 6"/>
          <p:cNvSpPr/>
          <p:nvPr/>
        </p:nvSpPr>
        <p:spPr>
          <a:xfrm>
            <a:off x="5247561" y="3157895"/>
            <a:ext cx="4135398" cy="680442"/>
          </a:xfrm>
          <a:prstGeom prst="rect"/>
          <a:solidFill>
            <a:srgbClr val="F2EEEE"/>
          </a:solidFill>
        </p:spPr>
      </p:sp>
      <p:pic>
        <p:nvPicPr>
          <p:cNvPr id="2097155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7145179" y="3285411"/>
            <a:ext cx="340162" cy="425291"/>
          </a:xfrm>
          <a:prstGeom prst="rect"/>
        </p:spPr>
      </p:pic>
      <p:sp>
        <p:nvSpPr>
          <p:cNvPr id="1048600" name="Text 7"/>
          <p:cNvSpPr/>
          <p:nvPr/>
        </p:nvSpPr>
        <p:spPr>
          <a:xfrm>
            <a:off x="6320909" y="4065151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b="1" dirty="0" sz="2400" lang="ar-EG">
                <a:solidFill>
                  <a:srgbClr val="464646"/>
                </a:solidFill>
                <a:latin typeface="DM Sans Semi Bold" pitchFamily="34" charset="0"/>
              </a:rPr>
              <a:t> </a:t>
            </a:r>
            <a:r>
              <a:rPr b="1" dirty="0" sz="2400" lang="ar-EG" smtClean="0">
                <a:solidFill>
                  <a:srgbClr val="464646"/>
                </a:solidFill>
                <a:latin typeface="DM Sans Semi Bold" pitchFamily="34" charset="0"/>
              </a:rPr>
              <a:t>المنصة كخدمة  (</a:t>
            </a:r>
            <a:r>
              <a:rPr b="1" dirty="0" sz="2400" lang="en-US" smtClean="0">
                <a:solidFill>
                  <a:srgbClr val="464646"/>
                </a:solidFill>
                <a:latin typeface="DM Sans Semi Bold" pitchFamily="34" charset="0"/>
              </a:rPr>
              <a:t>Pass</a:t>
            </a:r>
            <a:r>
              <a:rPr b="1" dirty="0" sz="2400" lang="ar-EG" smtClean="0">
                <a:solidFill>
                  <a:srgbClr val="464646"/>
                </a:solidFill>
                <a:latin typeface="DM Sans Semi Bold" pitchFamily="34" charset="0"/>
              </a:rPr>
              <a:t>)</a:t>
            </a:r>
            <a:endParaRPr b="1" dirty="0" sz="2400" lang="en-US"/>
          </a:p>
        </p:txBody>
      </p:sp>
      <p:sp>
        <p:nvSpPr>
          <p:cNvPr id="1048601" name="Text 8"/>
          <p:cNvSpPr/>
          <p:nvPr/>
        </p:nvSpPr>
        <p:spPr>
          <a:xfrm>
            <a:off x="5474375" y="4555569"/>
            <a:ext cx="3681770" cy="1088708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175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توفير بيئة متكاملة لتطوير ونشر وإدارة التطبيقات. أنت تركز على التعليمات البرمجية، ويدير المزود البنية التحتية.</a:t>
            </a:r>
            <a:endParaRPr b="1" dirty="0" sz="1750" lang="en-US"/>
          </a:p>
        </p:txBody>
      </p:sp>
      <p:sp>
        <p:nvSpPr>
          <p:cNvPr id="1048602" name="Shape 9"/>
          <p:cNvSpPr/>
          <p:nvPr/>
        </p:nvSpPr>
        <p:spPr>
          <a:xfrm>
            <a:off x="793909" y="3127415"/>
            <a:ext cx="4196358" cy="3137059"/>
          </a:xfrm>
          <a:prstGeom prst="roundRect">
            <a:avLst>
              <a:gd name="adj" fmla="val 108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048603" name="Shape 10"/>
          <p:cNvSpPr/>
          <p:nvPr/>
        </p:nvSpPr>
        <p:spPr>
          <a:xfrm>
            <a:off x="824389" y="3157895"/>
            <a:ext cx="4135398" cy="680442"/>
          </a:xfrm>
          <a:prstGeom prst="rect"/>
          <a:solidFill>
            <a:srgbClr val="F2EEEE"/>
          </a:solidFill>
        </p:spPr>
      </p:sp>
      <p:pic>
        <p:nvPicPr>
          <p:cNvPr id="2097156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2722007" y="3285411"/>
            <a:ext cx="340162" cy="425291"/>
          </a:xfrm>
          <a:prstGeom prst="rect"/>
        </p:spPr>
      </p:pic>
      <p:sp>
        <p:nvSpPr>
          <p:cNvPr id="1048604" name="Text 11"/>
          <p:cNvSpPr/>
          <p:nvPr/>
        </p:nvSpPr>
        <p:spPr>
          <a:xfrm>
            <a:off x="1834515" y="4065151"/>
            <a:ext cx="2898458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200" lang="en-US">
                <a:solidFill>
                  <a:srgbClr val="464646"/>
                </a:solidFill>
                <a:latin typeface="DM Sans Semi Bold" pitchFamily="34" charset="0"/>
              </a:rPr>
              <a:t> </a:t>
            </a:r>
            <a:r>
              <a:rPr b="1" dirty="0" sz="2400" lang="ar-EG" smtClean="0">
                <a:solidFill>
                  <a:srgbClr val="464646"/>
                </a:solidFill>
                <a:latin typeface="DM Sans Semi Bold" pitchFamily="34" charset="0"/>
              </a:rPr>
              <a:t>البرمجيات كخدمة (</a:t>
            </a:r>
            <a:r>
              <a:rPr b="1" dirty="0" sz="2400" lang="en-US" smtClean="0">
                <a:solidFill>
                  <a:srgbClr val="464646"/>
                </a:solidFill>
                <a:latin typeface="DM Sans Semi Bold" pitchFamily="34" charset="0"/>
              </a:rPr>
              <a:t>SaaS</a:t>
            </a:r>
            <a:r>
              <a:rPr b="1" dirty="0" sz="2400" lang="ar-EG" smtClean="0">
                <a:solidFill>
                  <a:srgbClr val="464646"/>
                </a:solidFill>
                <a:latin typeface="DM Sans Semi Bold" pitchFamily="34" charset="0"/>
              </a:rPr>
              <a:t>)</a:t>
            </a:r>
            <a:endParaRPr b="1" dirty="0" sz="2400" lang="en-US"/>
          </a:p>
        </p:txBody>
      </p:sp>
      <p:sp>
        <p:nvSpPr>
          <p:cNvPr id="1048605" name="Text 12"/>
          <p:cNvSpPr/>
          <p:nvPr/>
        </p:nvSpPr>
        <p:spPr>
          <a:xfrm>
            <a:off x="1051203" y="4555569"/>
            <a:ext cx="3681770" cy="1451610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175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تطبيقات جاهزة للاستخدام يتم استضافتها وإدارتها بواسطة المزود. أنت تستخدم الخدمة مباشرة دون القلق بشأن أي جانب فني.</a:t>
            </a:r>
            <a:endParaRPr b="1" dirty="0" sz="175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4"/>
          </p:stSnd>
        </p:sndAc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ext 0"/>
          <p:cNvSpPr/>
          <p:nvPr/>
        </p:nvSpPr>
        <p:spPr>
          <a:xfrm>
            <a:off x="7528917" y="1195507"/>
            <a:ext cx="6307693" cy="708779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5550"/>
              </a:lnSpc>
              <a:buNone/>
            </a:pPr>
            <a:r>
              <a:rPr dirty="0" sz="4450" lang="ar-EG" smtClean="0">
                <a:solidFill>
                  <a:srgbClr val="FF0000"/>
                </a:solidFill>
              </a:rPr>
              <a:t>نماذج نشر الحوسبة السحابية </a:t>
            </a:r>
            <a:endParaRPr dirty="0" sz="4450" lang="en-US">
              <a:solidFill>
                <a:srgbClr val="FF0000"/>
              </a:solidFill>
            </a:endParaRPr>
          </a:p>
        </p:txBody>
      </p:sp>
      <p:sp>
        <p:nvSpPr>
          <p:cNvPr id="1048610" name="Shape 1"/>
          <p:cNvSpPr/>
          <p:nvPr/>
        </p:nvSpPr>
        <p:spPr>
          <a:xfrm>
            <a:off x="13326308" y="22444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611" name="Text 2"/>
          <p:cNvSpPr/>
          <p:nvPr/>
        </p:nvSpPr>
        <p:spPr>
          <a:xfrm>
            <a:off x="9505236" y="2322314"/>
            <a:ext cx="3594259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b="1" dirty="0" sz="2400" lang="ar-EG" smtClean="0">
                <a:solidFill>
                  <a:srgbClr val="0070C0"/>
                </a:solidFill>
              </a:rPr>
              <a:t>السحابة العامة (</a:t>
            </a:r>
            <a:r>
              <a:rPr b="1" dirty="0" sz="2400" lang="en-US" smtClean="0">
                <a:solidFill>
                  <a:srgbClr val="0070C0"/>
                </a:solidFill>
              </a:rPr>
              <a:t>Public cloud</a:t>
            </a:r>
            <a:r>
              <a:rPr b="1" dirty="0" sz="2400" lang="ar-EG" smtClean="0">
                <a:solidFill>
                  <a:srgbClr val="0070C0"/>
                </a:solidFill>
              </a:rPr>
              <a:t>)</a:t>
            </a:r>
            <a:endParaRPr b="1" dirty="0" sz="2400" lang="en-US">
              <a:solidFill>
                <a:srgbClr val="0070C0"/>
              </a:solidFill>
            </a:endParaRPr>
          </a:p>
        </p:txBody>
      </p:sp>
      <p:sp>
        <p:nvSpPr>
          <p:cNvPr id="1048612" name="Text 3"/>
          <p:cNvSpPr/>
          <p:nvPr/>
        </p:nvSpPr>
        <p:spPr>
          <a:xfrm>
            <a:off x="6280190" y="2812733"/>
            <a:ext cx="6819305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الموارد مملوكة ومدارة من قبل مزود سحابي طرف ثالث (مثل AWS، Azure، Google Cloud) وتُقدم عبر الإنترنت لعدة مستخدمين.</a:t>
            </a:r>
            <a:endParaRPr b="1" dirty="0" sz="2000" lang="en-US"/>
          </a:p>
        </p:txBody>
      </p:sp>
      <p:sp>
        <p:nvSpPr>
          <p:cNvPr id="1048613" name="Shape 4"/>
          <p:cNvSpPr/>
          <p:nvPr/>
        </p:nvSpPr>
        <p:spPr>
          <a:xfrm>
            <a:off x="13326308" y="39921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614" name="Text 5"/>
          <p:cNvSpPr/>
          <p:nvPr/>
        </p:nvSpPr>
        <p:spPr>
          <a:xfrm>
            <a:off x="9255323" y="4070033"/>
            <a:ext cx="3844171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200" lang="en-US" smtClean="0"/>
              <a:t> </a:t>
            </a:r>
            <a:r>
              <a:rPr b="1" dirty="0" sz="2400" lang="ar-EG" smtClean="0">
                <a:solidFill>
                  <a:srgbClr val="0070C0"/>
                </a:solidFill>
              </a:rPr>
              <a:t>السحابة الخاصة (</a:t>
            </a:r>
            <a:r>
              <a:rPr b="1" dirty="0" sz="2400" lang="en-US" smtClean="0">
                <a:solidFill>
                  <a:srgbClr val="0070C0"/>
                </a:solidFill>
              </a:rPr>
              <a:t>Private cloud</a:t>
            </a:r>
            <a:r>
              <a:rPr b="1" dirty="0" sz="2400" lang="ar-EG" smtClean="0">
                <a:solidFill>
                  <a:srgbClr val="0070C0"/>
                </a:solidFill>
              </a:rPr>
              <a:t>)</a:t>
            </a:r>
            <a:endParaRPr b="1" dirty="0" sz="2400" lang="en-US">
              <a:solidFill>
                <a:srgbClr val="0070C0"/>
              </a:solidFill>
            </a:endParaRPr>
          </a:p>
        </p:txBody>
      </p:sp>
      <p:sp>
        <p:nvSpPr>
          <p:cNvPr id="1048615" name="Text 6"/>
          <p:cNvSpPr/>
          <p:nvPr/>
        </p:nvSpPr>
        <p:spPr>
          <a:xfrm>
            <a:off x="6280190" y="4560451"/>
            <a:ext cx="6819305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البنية التحتية السحابية مخصصة لمؤسسة واحدة فقط، يمكن استضافتها محليًا أو بواسطة طرف ثالث. توفر تحكمًا وأمانًا أكبر</a:t>
            </a:r>
            <a:r>
              <a:rPr b="1" dirty="0" sz="175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b="1" dirty="0" sz="1750" lang="en-US"/>
          </a:p>
        </p:txBody>
      </p:sp>
      <p:sp>
        <p:nvSpPr>
          <p:cNvPr id="1048616" name="Shape 7"/>
          <p:cNvSpPr/>
          <p:nvPr/>
        </p:nvSpPr>
        <p:spPr>
          <a:xfrm>
            <a:off x="13326308" y="57398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048617" name="Text 8"/>
          <p:cNvSpPr/>
          <p:nvPr/>
        </p:nvSpPr>
        <p:spPr>
          <a:xfrm>
            <a:off x="9277945" y="5817751"/>
            <a:ext cx="3821549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200" lang="en-US" smtClean="0"/>
              <a:t> </a:t>
            </a:r>
            <a:r>
              <a:rPr b="1" dirty="0" sz="2400" lang="ar-EG" smtClean="0">
                <a:solidFill>
                  <a:srgbClr val="0070C0"/>
                </a:solidFill>
              </a:rPr>
              <a:t>السحابة الهجينة (</a:t>
            </a:r>
            <a:r>
              <a:rPr b="1" dirty="0" sz="2400" lang="en-US" smtClean="0">
                <a:solidFill>
                  <a:srgbClr val="0070C0"/>
                </a:solidFill>
              </a:rPr>
              <a:t>Hybrid cloud</a:t>
            </a:r>
            <a:r>
              <a:rPr b="1" dirty="0" sz="2400" lang="ar-EG" smtClean="0">
                <a:solidFill>
                  <a:srgbClr val="0070C0"/>
                </a:solidFill>
              </a:rPr>
              <a:t>)</a:t>
            </a:r>
            <a:endParaRPr b="1" dirty="0" sz="2400" lang="en-US">
              <a:solidFill>
                <a:srgbClr val="0070C0"/>
              </a:solidFill>
            </a:endParaRPr>
          </a:p>
        </p:txBody>
      </p:sp>
      <p:sp>
        <p:nvSpPr>
          <p:cNvPr id="1048618" name="Text 9"/>
          <p:cNvSpPr/>
          <p:nvPr/>
        </p:nvSpPr>
        <p:spPr>
          <a:xfrm>
            <a:off x="6280190" y="6308169"/>
            <a:ext cx="6819305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مزيج من السحابة العامة والخاصة، مما يسمح بمشاركة البيانات والتطبيقات بين البيئتين. توفر مرونة قصوى مع الحفاظ على الأمان.</a:t>
            </a:r>
            <a:endParaRPr b="1" dirty="0" sz="200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ext 0"/>
          <p:cNvSpPr/>
          <p:nvPr/>
        </p:nvSpPr>
        <p:spPr>
          <a:xfrm>
            <a:off x="8166021" y="1955840"/>
            <a:ext cx="5670590" cy="708779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5550"/>
              </a:lnSpc>
              <a:buNone/>
            </a:pPr>
            <a:r>
              <a:rPr dirty="0" sz="4450" lang="ar-EG" smtClean="0">
                <a:solidFill>
                  <a:srgbClr val="FF0000"/>
                </a:solidFill>
              </a:rPr>
              <a:t>فوائد الحوسبة السحابية</a:t>
            </a:r>
            <a:endParaRPr dirty="0" sz="4450" lang="en-US">
              <a:solidFill>
                <a:srgbClr val="FF0000"/>
              </a:solidFill>
            </a:endParaRPr>
          </a:p>
        </p:txBody>
      </p:sp>
      <p:pic>
        <p:nvPicPr>
          <p:cNvPr id="2097158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3269635" y="3118247"/>
            <a:ext cx="566976" cy="566976"/>
          </a:xfrm>
          <a:prstGeom prst="rect"/>
        </p:spPr>
      </p:pic>
      <p:sp>
        <p:nvSpPr>
          <p:cNvPr id="1048623" name="Text 1"/>
          <p:cNvSpPr/>
          <p:nvPr/>
        </p:nvSpPr>
        <p:spPr>
          <a:xfrm>
            <a:off x="10221574" y="3252907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800" lang="ar-EG" smtClean="0"/>
              <a:t>توفير التكاليف</a:t>
            </a:r>
            <a:endParaRPr dirty="0" sz="2800" lang="en-US"/>
          </a:p>
        </p:txBody>
      </p:sp>
      <p:sp>
        <p:nvSpPr>
          <p:cNvPr id="1048624" name="Text 2"/>
          <p:cNvSpPr/>
          <p:nvPr/>
        </p:nvSpPr>
        <p:spPr>
          <a:xfrm>
            <a:off x="7457003" y="3743325"/>
            <a:ext cx="5529143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تقليل النفقات الرأسمالية على الأجهزة والصيانة، والتحول إلى نموذج الدفع حسب الاستخدام</a:t>
            </a:r>
            <a:r>
              <a:rPr b="1" dirty="0" sz="16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b="1" dirty="0" sz="1600" lang="en-US"/>
          </a:p>
        </p:txBody>
      </p:sp>
      <p:pic>
        <p:nvPicPr>
          <p:cNvPr id="2097159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606540" y="3118247"/>
            <a:ext cx="566976" cy="566976"/>
          </a:xfrm>
          <a:prstGeom prst="rect"/>
        </p:spPr>
      </p:pic>
      <p:sp>
        <p:nvSpPr>
          <p:cNvPr id="1048625" name="Text 3"/>
          <p:cNvSpPr/>
          <p:nvPr/>
        </p:nvSpPr>
        <p:spPr>
          <a:xfrm>
            <a:off x="3487817" y="3252907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800" lang="ar-EG">
                <a:solidFill>
                  <a:srgbClr val="464646"/>
                </a:solidFill>
                <a:latin typeface="DM Sans Semi Bold" pitchFamily="34" charset="0"/>
              </a:rPr>
              <a:t> </a:t>
            </a:r>
            <a:r>
              <a:rPr dirty="0" sz="2800" lang="ar-EG" smtClean="0">
                <a:solidFill>
                  <a:srgbClr val="464646"/>
                </a:solidFill>
                <a:latin typeface="DM Sans Semi Bold" pitchFamily="34" charset="0"/>
              </a:rPr>
              <a:t> قابلية التوسع</a:t>
            </a:r>
            <a:endParaRPr dirty="0" sz="2800" lang="en-US"/>
          </a:p>
        </p:txBody>
      </p:sp>
      <p:sp>
        <p:nvSpPr>
          <p:cNvPr id="1048626" name="Text 4"/>
          <p:cNvSpPr/>
          <p:nvPr/>
        </p:nvSpPr>
        <p:spPr>
          <a:xfrm>
            <a:off x="793790" y="3743325"/>
            <a:ext cx="5529263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توسيع أو تقليص الموارد بسرعة وسهولة لتلبية المتطلبات المتغيرة، </a:t>
            </a:r>
            <a:r>
              <a:rPr b="1" dirty="0" sz="2000" lang="en-US" err="1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دون</a:t>
            </a: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</a:t>
            </a:r>
            <a:r>
              <a:rPr b="1" dirty="0" sz="2000" lang="en-US" err="1" smtClean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الحاج</a:t>
            </a:r>
            <a:r>
              <a:rPr b="1" dirty="0" sz="2000" lang="ar-EG" smtClean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ة</a:t>
            </a:r>
            <a:r>
              <a:rPr b="1" dirty="0" sz="2000" lang="en-US" smtClean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</a:t>
            </a: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إلى استثمار مقدم.</a:t>
            </a:r>
            <a:endParaRPr b="1" dirty="0" sz="2000" lang="en-US"/>
          </a:p>
        </p:txBody>
      </p:sp>
      <p:pic>
        <p:nvPicPr>
          <p:cNvPr id="2097160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3269635" y="4922758"/>
            <a:ext cx="566976" cy="566976"/>
          </a:xfrm>
          <a:prstGeom prst="rect"/>
        </p:spPr>
      </p:pic>
      <p:sp>
        <p:nvSpPr>
          <p:cNvPr id="1048627" name="Text 5"/>
          <p:cNvSpPr/>
          <p:nvPr/>
        </p:nvSpPr>
        <p:spPr>
          <a:xfrm>
            <a:off x="10150912" y="5057418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800" lang="ar-EG" smtClean="0"/>
              <a:t>المرونة والكفاءة</a:t>
            </a:r>
            <a:endParaRPr dirty="0" sz="2800" lang="en-US"/>
          </a:p>
        </p:txBody>
      </p:sp>
      <p:sp>
        <p:nvSpPr>
          <p:cNvPr id="1048628" name="Text 6"/>
          <p:cNvSpPr/>
          <p:nvPr/>
        </p:nvSpPr>
        <p:spPr>
          <a:xfrm>
            <a:off x="7457003" y="5547836"/>
            <a:ext cx="5529143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الوصول إلى الموارد من أي مكان، وتحسين الكفاءة التشغيلية، والتركيز على الابتكار بدلاً من إدارة البنية التحتية</a:t>
            </a:r>
            <a:r>
              <a:rPr dirty="0" sz="175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dirty="0" sz="1750" lang="en-US"/>
          </a:p>
        </p:txBody>
      </p:sp>
      <p:pic>
        <p:nvPicPr>
          <p:cNvPr id="2097161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6606540" y="4922758"/>
            <a:ext cx="566976" cy="566976"/>
          </a:xfrm>
          <a:prstGeom prst="rect"/>
        </p:spPr>
      </p:pic>
      <p:sp>
        <p:nvSpPr>
          <p:cNvPr id="1048629" name="Text 7"/>
          <p:cNvSpPr/>
          <p:nvPr/>
        </p:nvSpPr>
        <p:spPr>
          <a:xfrm>
            <a:off x="3487817" y="5057418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200" lang="ar-EG" smtClean="0"/>
              <a:t>  </a:t>
            </a:r>
            <a:r>
              <a:rPr dirty="0" sz="2800" lang="ar-EG" smtClean="0"/>
              <a:t>الامان والموثوقية</a:t>
            </a:r>
            <a:endParaRPr dirty="0" sz="2200" lang="en-US"/>
          </a:p>
        </p:txBody>
      </p:sp>
      <p:sp>
        <p:nvSpPr>
          <p:cNvPr id="1048630" name="Text 8"/>
          <p:cNvSpPr/>
          <p:nvPr/>
        </p:nvSpPr>
        <p:spPr>
          <a:xfrm>
            <a:off x="793790" y="5547836"/>
            <a:ext cx="5529263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استفد من استثمارات مزودي السحابة الكبيرة في الأمن والبنية التحتية المتكررة لضمان توافر عالي.</a:t>
            </a:r>
            <a:endParaRPr b="1" dirty="0" sz="200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5"/>
          </p:stSnd>
        </p:sndAc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ext 0"/>
          <p:cNvSpPr/>
          <p:nvPr/>
        </p:nvSpPr>
        <p:spPr>
          <a:xfrm>
            <a:off x="2159318" y="519946"/>
            <a:ext cx="6322933" cy="590788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4650"/>
              </a:lnSpc>
              <a:buNone/>
            </a:pPr>
            <a:r>
              <a:rPr dirty="0" sz="3700" lang="ar-EG" smtClean="0"/>
              <a:t> تحديات ومخاطر الحوسبة السحابية</a:t>
            </a:r>
            <a:endParaRPr dirty="0" sz="3700" lang="en-US"/>
          </a:p>
        </p:txBody>
      </p:sp>
      <p:sp>
        <p:nvSpPr>
          <p:cNvPr id="1048635" name="Shape 1"/>
          <p:cNvSpPr/>
          <p:nvPr/>
        </p:nvSpPr>
        <p:spPr>
          <a:xfrm>
            <a:off x="627459" y="1485007"/>
            <a:ext cx="7820501" cy="1437442"/>
          </a:xfrm>
          <a:prstGeom prst="roundRect">
            <a:avLst>
              <a:gd name="adj" fmla="val 1973"/>
            </a:avLst>
          </a:prstGeom>
          <a:solidFill>
            <a:srgbClr val="F2F2F2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048636" name="Shape 2"/>
          <p:cNvSpPr/>
          <p:nvPr/>
        </p:nvSpPr>
        <p:spPr>
          <a:xfrm>
            <a:off x="661749" y="1394341"/>
            <a:ext cx="91440" cy="1437442"/>
          </a:xfrm>
          <a:prstGeom prst="roundRect">
            <a:avLst>
              <a:gd name="adj" fmla="val 31018"/>
            </a:avLst>
          </a:prstGeom>
          <a:solidFill>
            <a:srgbClr val="1C9770"/>
          </a:solidFill>
        </p:spPr>
      </p:sp>
      <p:sp>
        <p:nvSpPr>
          <p:cNvPr id="1048637" name="Text 3"/>
          <p:cNvSpPr/>
          <p:nvPr/>
        </p:nvSpPr>
        <p:spPr>
          <a:xfrm>
            <a:off x="5838230" y="1606272"/>
            <a:ext cx="2363510" cy="295394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300"/>
              </a:lnSpc>
              <a:buNone/>
            </a:pPr>
            <a:r>
              <a:rPr dirty="0" sz="1850" lang="ar-EG">
                <a:solidFill>
                  <a:srgbClr val="F44444"/>
                </a:solidFill>
                <a:latin typeface="DM Sans Semi Bold" pitchFamily="34" charset="0"/>
              </a:rPr>
              <a:t> </a:t>
            </a:r>
            <a:r>
              <a:rPr dirty="0" sz="1850" lang="ar-EG" smtClean="0">
                <a:solidFill>
                  <a:srgbClr val="F44444"/>
                </a:solidFill>
                <a:latin typeface="DM Sans Semi Bold" pitchFamily="34" charset="0"/>
              </a:rPr>
              <a:t> </a:t>
            </a:r>
            <a:r>
              <a:rPr dirty="0" sz="2800" lang="ar-EG" smtClean="0">
                <a:solidFill>
                  <a:srgbClr val="FF0000"/>
                </a:solidFill>
                <a:latin typeface="DM Sans Semi Bold" pitchFamily="34" charset="0"/>
              </a:rPr>
              <a:t>الامن</a:t>
            </a:r>
            <a:endParaRPr dirty="0" sz="2800" lang="en-US">
              <a:solidFill>
                <a:srgbClr val="FF0000"/>
              </a:solidFill>
            </a:endParaRPr>
          </a:p>
        </p:txBody>
      </p:sp>
      <p:sp>
        <p:nvSpPr>
          <p:cNvPr id="1048638" name="Text 4"/>
          <p:cNvSpPr/>
          <p:nvPr/>
        </p:nvSpPr>
        <p:spPr>
          <a:xfrm>
            <a:off x="873681" y="2015014"/>
            <a:ext cx="7328059" cy="604838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350"/>
              </a:lnSpc>
              <a:buNone/>
            </a:pPr>
            <a:r>
              <a:rPr dirty="0" sz="24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مخاوف بشأن اختراق البيانات، الوصول غير المصرح به، وهجمات حجب الخدمة. يتطلب فهمًا واضحًا لنموذج المسؤولية المشتركة.</a:t>
            </a:r>
            <a:endParaRPr dirty="0" sz="2400" lang="en-US"/>
          </a:p>
        </p:txBody>
      </p:sp>
      <p:sp>
        <p:nvSpPr>
          <p:cNvPr id="1048639" name="Shape 5"/>
          <p:cNvSpPr/>
          <p:nvPr/>
        </p:nvSpPr>
        <p:spPr>
          <a:xfrm>
            <a:off x="661749" y="3020854"/>
            <a:ext cx="7820501" cy="1437442"/>
          </a:xfrm>
          <a:prstGeom prst="roundRect">
            <a:avLst>
              <a:gd name="adj" fmla="val 1973"/>
            </a:avLst>
          </a:prstGeom>
          <a:solidFill>
            <a:srgbClr val="F2F2F2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048640" name="Shape 6"/>
          <p:cNvSpPr/>
          <p:nvPr/>
        </p:nvSpPr>
        <p:spPr>
          <a:xfrm>
            <a:off x="661749" y="3020854"/>
            <a:ext cx="91440" cy="1437442"/>
          </a:xfrm>
          <a:prstGeom prst="roundRect">
            <a:avLst>
              <a:gd name="adj" fmla="val 31018"/>
            </a:avLst>
          </a:prstGeom>
          <a:solidFill>
            <a:srgbClr val="1C9770"/>
          </a:solidFill>
        </p:spPr>
      </p:sp>
      <p:sp>
        <p:nvSpPr>
          <p:cNvPr id="1048641" name="Text 7"/>
          <p:cNvSpPr/>
          <p:nvPr/>
        </p:nvSpPr>
        <p:spPr>
          <a:xfrm>
            <a:off x="5838230" y="3232785"/>
            <a:ext cx="2363510" cy="295394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300"/>
              </a:lnSpc>
              <a:buNone/>
            </a:pPr>
            <a:r>
              <a:rPr dirty="0" sz="1850" lang="ar-EG" smtClean="0"/>
              <a:t> </a:t>
            </a:r>
            <a:r>
              <a:rPr dirty="0" sz="2800" lang="ar-EG" smtClean="0">
                <a:solidFill>
                  <a:srgbClr val="FF0000"/>
                </a:solidFill>
              </a:rPr>
              <a:t>الخصوصية</a:t>
            </a:r>
            <a:endParaRPr dirty="0" sz="2800" lang="en-US">
              <a:solidFill>
                <a:srgbClr val="FF0000"/>
              </a:solidFill>
            </a:endParaRPr>
          </a:p>
        </p:txBody>
      </p:sp>
      <p:sp>
        <p:nvSpPr>
          <p:cNvPr id="1048642" name="Text 8"/>
          <p:cNvSpPr/>
          <p:nvPr/>
        </p:nvSpPr>
        <p:spPr>
          <a:xfrm>
            <a:off x="873681" y="3641527"/>
            <a:ext cx="7328059" cy="604838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350"/>
              </a:lnSpc>
              <a:buNone/>
            </a:pPr>
            <a:r>
              <a:rPr dirty="0" sz="24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مسائل تتعلق بمكان تخزين البيانات، ومن لديه حق الوصول إليها، وكيف يتم استخدامها. الالتزام باللوائح القانونية مثل GDPR.</a:t>
            </a:r>
            <a:endParaRPr dirty="0" sz="2400" lang="en-US"/>
          </a:p>
        </p:txBody>
      </p:sp>
      <p:sp>
        <p:nvSpPr>
          <p:cNvPr id="1048643" name="Shape 9"/>
          <p:cNvSpPr/>
          <p:nvPr/>
        </p:nvSpPr>
        <p:spPr>
          <a:xfrm>
            <a:off x="661749" y="4647367"/>
            <a:ext cx="7820501" cy="1437442"/>
          </a:xfrm>
          <a:prstGeom prst="roundRect">
            <a:avLst>
              <a:gd name="adj" fmla="val 1973"/>
            </a:avLst>
          </a:prstGeom>
          <a:solidFill>
            <a:srgbClr val="F2F2F2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048644" name="Shape 10"/>
          <p:cNvSpPr/>
          <p:nvPr/>
        </p:nvSpPr>
        <p:spPr>
          <a:xfrm>
            <a:off x="661749" y="4647367"/>
            <a:ext cx="91440" cy="1437442"/>
          </a:xfrm>
          <a:prstGeom prst="roundRect">
            <a:avLst>
              <a:gd name="adj" fmla="val 31018"/>
            </a:avLst>
          </a:prstGeom>
          <a:solidFill>
            <a:srgbClr val="1C9770"/>
          </a:solidFill>
        </p:spPr>
      </p:sp>
      <p:sp>
        <p:nvSpPr>
          <p:cNvPr id="1048645" name="Text 11"/>
          <p:cNvSpPr/>
          <p:nvPr/>
        </p:nvSpPr>
        <p:spPr>
          <a:xfrm>
            <a:off x="5838230" y="4859298"/>
            <a:ext cx="2363510" cy="295394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300"/>
              </a:lnSpc>
              <a:buNone/>
            </a:pPr>
            <a:r>
              <a:rPr dirty="0" sz="1850" lang="ar-EG" smtClean="0"/>
              <a:t> </a:t>
            </a:r>
            <a:r>
              <a:rPr dirty="0" sz="2800" lang="ar-EG" smtClean="0">
                <a:solidFill>
                  <a:srgbClr val="FF0000"/>
                </a:solidFill>
              </a:rPr>
              <a:t>الامتثال</a:t>
            </a:r>
            <a:endParaRPr dirty="0" sz="2800" lang="en-US">
              <a:solidFill>
                <a:srgbClr val="FF0000"/>
              </a:solidFill>
            </a:endParaRPr>
          </a:p>
        </p:txBody>
      </p:sp>
      <p:sp>
        <p:nvSpPr>
          <p:cNvPr id="1048646" name="Text 12"/>
          <p:cNvSpPr/>
          <p:nvPr/>
        </p:nvSpPr>
        <p:spPr>
          <a:xfrm>
            <a:off x="873681" y="5268039"/>
            <a:ext cx="7328059" cy="604838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350"/>
              </a:lnSpc>
              <a:buNone/>
            </a:pPr>
            <a:r>
              <a:rPr dirty="0" sz="24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الوفاء بالمتطلبات التنظيمية والصناعية (مثل HIPAA، PCI DSS) التي قد تختلف حسب مكان تخزين البيانات ونوع الصناعة.</a:t>
            </a:r>
            <a:endParaRPr dirty="0" sz="2400" lang="en-US"/>
          </a:p>
        </p:txBody>
      </p:sp>
      <p:sp>
        <p:nvSpPr>
          <p:cNvPr id="1048647" name="Shape 13"/>
          <p:cNvSpPr/>
          <p:nvPr/>
        </p:nvSpPr>
        <p:spPr>
          <a:xfrm>
            <a:off x="661749" y="6198156"/>
            <a:ext cx="7820501" cy="1437442"/>
          </a:xfrm>
          <a:prstGeom prst="roundRect">
            <a:avLst>
              <a:gd name="adj" fmla="val 1973"/>
            </a:avLst>
          </a:prstGeom>
          <a:solidFill>
            <a:srgbClr val="F2F2F2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048648" name="Shape 14"/>
          <p:cNvSpPr/>
          <p:nvPr/>
        </p:nvSpPr>
        <p:spPr>
          <a:xfrm>
            <a:off x="661749" y="6273879"/>
            <a:ext cx="91440" cy="1437442"/>
          </a:xfrm>
          <a:prstGeom prst="roundRect">
            <a:avLst>
              <a:gd name="adj" fmla="val 31018"/>
            </a:avLst>
          </a:prstGeom>
          <a:solidFill>
            <a:srgbClr val="1C9770"/>
          </a:solidFill>
        </p:spPr>
      </p:sp>
      <p:sp>
        <p:nvSpPr>
          <p:cNvPr id="1048649" name="Text 15"/>
          <p:cNvSpPr/>
          <p:nvPr/>
        </p:nvSpPr>
        <p:spPr>
          <a:xfrm>
            <a:off x="5189577" y="6485811"/>
            <a:ext cx="3012162" cy="295394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300"/>
              </a:lnSpc>
              <a:buNone/>
            </a:pPr>
            <a:r>
              <a:rPr dirty="0" sz="2800" lang="ar-EG" smtClean="0">
                <a:solidFill>
                  <a:srgbClr val="FF0000"/>
                </a:solidFill>
              </a:rPr>
              <a:t> قفل المورد </a:t>
            </a:r>
            <a:r>
              <a:rPr dirty="0" sz="2800" lang="en-US" smtClean="0">
                <a:solidFill>
                  <a:srgbClr val="FF0000"/>
                </a:solidFill>
              </a:rPr>
              <a:t>vendor lock-in </a:t>
            </a:r>
            <a:endParaRPr dirty="0" sz="1850" lang="en-US">
              <a:solidFill>
                <a:srgbClr val="FF0000"/>
              </a:solidFill>
            </a:endParaRPr>
          </a:p>
        </p:txBody>
      </p:sp>
      <p:sp>
        <p:nvSpPr>
          <p:cNvPr id="1048650" name="Text 16"/>
          <p:cNvSpPr/>
          <p:nvPr/>
        </p:nvSpPr>
        <p:spPr>
          <a:xfrm>
            <a:off x="873681" y="6894552"/>
            <a:ext cx="7328059" cy="604838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350"/>
              </a:lnSpc>
              <a:buNone/>
            </a:pPr>
            <a:r>
              <a:rPr dirty="0" sz="24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صعوبة نقل البيانات والتطبيقات من مزود سحابي إلى آخر، مما قد يحد من المرونة المستقبلية ويزيد التكاليف</a:t>
            </a:r>
            <a:r>
              <a:rPr dirty="0" sz="145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dirty="0" sz="145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1"/>
          </p:stSnd>
        </p:sndAc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Text 0"/>
          <p:cNvSpPr/>
          <p:nvPr/>
        </p:nvSpPr>
        <p:spPr>
          <a:xfrm>
            <a:off x="2875836" y="843082"/>
            <a:ext cx="10960775" cy="708779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5550"/>
              </a:lnSpc>
              <a:buNone/>
            </a:pPr>
            <a:r>
              <a:rPr dirty="0" sz="4450" lang="en-US" smtClean="0"/>
              <a:t>  </a:t>
            </a:r>
            <a:r>
              <a:rPr dirty="0" sz="4450" lang="ar-EG" smtClean="0">
                <a:solidFill>
                  <a:srgbClr val="FF0000"/>
                </a:solidFill>
              </a:rPr>
              <a:t> تطبيقات الحوسبة السحابية في مختلف الصناعات</a:t>
            </a:r>
            <a:endParaRPr dirty="0" sz="4450" lang="en-US">
              <a:solidFill>
                <a:srgbClr val="FF0000"/>
              </a:solidFill>
            </a:endParaRPr>
          </a:p>
        </p:txBody>
      </p:sp>
      <p:sp>
        <p:nvSpPr>
          <p:cNvPr id="1048655" name="Shape 1"/>
          <p:cNvSpPr/>
          <p:nvPr/>
        </p:nvSpPr>
        <p:spPr>
          <a:xfrm>
            <a:off x="7428667" y="2005489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</p:spPr>
      </p:sp>
      <p:sp>
        <p:nvSpPr>
          <p:cNvPr id="1048656" name="Shape 2"/>
          <p:cNvSpPr/>
          <p:nvPr/>
        </p:nvSpPr>
        <p:spPr>
          <a:xfrm>
            <a:off x="12929354" y="2232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AEE4BD"/>
          </a:solidFill>
        </p:spPr>
      </p:sp>
      <p:pic>
        <p:nvPicPr>
          <p:cNvPr id="2097163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3116520" y="2381131"/>
            <a:ext cx="306110" cy="382667"/>
          </a:xfrm>
          <a:prstGeom prst="rect"/>
        </p:spPr>
      </p:pic>
      <p:sp>
        <p:nvSpPr>
          <p:cNvPr id="1048657" name="Text 3"/>
          <p:cNvSpPr/>
          <p:nvPr/>
        </p:nvSpPr>
        <p:spPr>
          <a:xfrm>
            <a:off x="10774561" y="3139559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400" lang="ar-EG" smtClean="0"/>
              <a:t> الرعاية الصحية</a:t>
            </a:r>
            <a:endParaRPr dirty="0" sz="2400" lang="en-US"/>
          </a:p>
        </p:txBody>
      </p:sp>
      <p:sp>
        <p:nvSpPr>
          <p:cNvPr id="1048658" name="Text 4"/>
          <p:cNvSpPr/>
          <p:nvPr/>
        </p:nvSpPr>
        <p:spPr>
          <a:xfrm>
            <a:off x="7655481" y="3629978"/>
            <a:ext cx="5954316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dirty="0" sz="24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إدارة سجلات المرضى الإلكترونية، تحليلات البيانات الطبية، والتطبيب عن بعد</a:t>
            </a:r>
            <a:r>
              <a:rPr dirty="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dirty="0" lang="en-US"/>
          </a:p>
        </p:txBody>
      </p:sp>
      <p:sp>
        <p:nvSpPr>
          <p:cNvPr id="1048659" name="Shape 5"/>
          <p:cNvSpPr/>
          <p:nvPr/>
        </p:nvSpPr>
        <p:spPr>
          <a:xfrm>
            <a:off x="793789" y="2047722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</p:spPr>
      </p:sp>
      <p:sp>
        <p:nvSpPr>
          <p:cNvPr id="1048660" name="Shape 6"/>
          <p:cNvSpPr/>
          <p:nvPr/>
        </p:nvSpPr>
        <p:spPr>
          <a:xfrm>
            <a:off x="6294596" y="2232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AFCBF8"/>
          </a:solidFill>
        </p:spPr>
      </p:sp>
      <p:pic>
        <p:nvPicPr>
          <p:cNvPr id="2097164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481762" y="2381131"/>
            <a:ext cx="306110" cy="382667"/>
          </a:xfrm>
          <a:prstGeom prst="rect"/>
        </p:spPr>
      </p:pic>
      <p:sp>
        <p:nvSpPr>
          <p:cNvPr id="1048661" name="Text 7"/>
          <p:cNvSpPr/>
          <p:nvPr/>
        </p:nvSpPr>
        <p:spPr>
          <a:xfrm>
            <a:off x="4139803" y="3139559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400" lang="ar-EG" smtClean="0"/>
              <a:t> الخدمات المالية</a:t>
            </a:r>
            <a:endParaRPr dirty="0" sz="2400" lang="en-US"/>
          </a:p>
        </p:txBody>
      </p:sp>
      <p:sp>
        <p:nvSpPr>
          <p:cNvPr id="1048662" name="Text 8"/>
          <p:cNvSpPr/>
          <p:nvPr/>
        </p:nvSpPr>
        <p:spPr>
          <a:xfrm>
            <a:off x="1020604" y="3629978"/>
            <a:ext cx="5954435" cy="362903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850"/>
              </a:lnSpc>
              <a:buNone/>
            </a:pPr>
            <a:r>
              <a:rPr dirty="0" sz="24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المعاملات الآمنة، الكشف عن الاحتيال، وتحليلات المخاطر</a:t>
            </a:r>
            <a:r>
              <a:rPr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dirty="0" sz="2000" lang="en-US"/>
          </a:p>
        </p:txBody>
      </p:sp>
      <p:sp>
        <p:nvSpPr>
          <p:cNvPr id="1048663" name="Shape 9"/>
          <p:cNvSpPr/>
          <p:nvPr/>
        </p:nvSpPr>
        <p:spPr>
          <a:xfrm>
            <a:off x="7428667" y="4809411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</p:spPr>
      </p:sp>
      <p:sp>
        <p:nvSpPr>
          <p:cNvPr id="1048664" name="Shape 10"/>
          <p:cNvSpPr/>
          <p:nvPr/>
        </p:nvSpPr>
        <p:spPr>
          <a:xfrm>
            <a:off x="12929354" y="503622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8AFF8"/>
          </a:solidFill>
        </p:spPr>
      </p:sp>
      <p:pic>
        <p:nvPicPr>
          <p:cNvPr id="2097165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3116520" y="5185053"/>
            <a:ext cx="306110" cy="382667"/>
          </a:xfrm>
          <a:prstGeom prst="rect"/>
        </p:spPr>
      </p:pic>
      <p:sp>
        <p:nvSpPr>
          <p:cNvPr id="1048665" name="Text 11"/>
          <p:cNvSpPr/>
          <p:nvPr/>
        </p:nvSpPr>
        <p:spPr>
          <a:xfrm>
            <a:off x="10774561" y="5943481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400" lang="ar-EG" smtClean="0"/>
              <a:t> التعليم</a:t>
            </a:r>
            <a:endParaRPr dirty="0" sz="2400" lang="en-US"/>
          </a:p>
        </p:txBody>
      </p:sp>
      <p:sp>
        <p:nvSpPr>
          <p:cNvPr id="1048666" name="Text 12"/>
          <p:cNvSpPr/>
          <p:nvPr/>
        </p:nvSpPr>
        <p:spPr>
          <a:xfrm>
            <a:off x="7655481" y="6433899"/>
            <a:ext cx="5954316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dirty="0" sz="24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منصات التعلم الإلكتروني، تخزين بيانات الطلاب، وأدوات التعاون الافتراضي</a:t>
            </a:r>
            <a:r>
              <a:rPr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dirty="0" sz="2000" lang="en-US"/>
          </a:p>
        </p:txBody>
      </p:sp>
      <p:sp>
        <p:nvSpPr>
          <p:cNvPr id="1048667" name="Shape 13"/>
          <p:cNvSpPr/>
          <p:nvPr/>
        </p:nvSpPr>
        <p:spPr>
          <a:xfrm>
            <a:off x="793790" y="4809411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</p:spPr>
      </p:sp>
      <p:sp>
        <p:nvSpPr>
          <p:cNvPr id="1048668" name="Shape 14"/>
          <p:cNvSpPr/>
          <p:nvPr/>
        </p:nvSpPr>
        <p:spPr>
          <a:xfrm>
            <a:off x="6294596" y="503622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D1A7"/>
          </a:solidFill>
        </p:spPr>
      </p:sp>
      <p:pic>
        <p:nvPicPr>
          <p:cNvPr id="2097166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6481762" y="5185053"/>
            <a:ext cx="306110" cy="382667"/>
          </a:xfrm>
          <a:prstGeom prst="rect"/>
        </p:spPr>
      </p:pic>
      <p:sp>
        <p:nvSpPr>
          <p:cNvPr id="1048669" name="Text 15"/>
          <p:cNvSpPr/>
          <p:nvPr/>
        </p:nvSpPr>
        <p:spPr>
          <a:xfrm>
            <a:off x="4139803" y="5943481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400" lang="ar-EG" smtClean="0"/>
              <a:t> التصنيع</a:t>
            </a:r>
            <a:endParaRPr dirty="0" sz="2400" lang="en-US"/>
          </a:p>
        </p:txBody>
      </p:sp>
      <p:sp>
        <p:nvSpPr>
          <p:cNvPr id="1048670" name="Text 16"/>
          <p:cNvSpPr/>
          <p:nvPr/>
        </p:nvSpPr>
        <p:spPr>
          <a:xfrm>
            <a:off x="1020604" y="6433899"/>
            <a:ext cx="5954435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dirty="0" sz="24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تحسين سلاسل الإمداد، صيانة تنبؤية، وإنترنت الأشياء الصناعية (IIoT).</a:t>
            </a:r>
            <a:endParaRPr dirty="0" sz="240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5"/>
          </p:stSnd>
        </p:sndAc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Text 0"/>
          <p:cNvSpPr/>
          <p:nvPr/>
        </p:nvSpPr>
        <p:spPr>
          <a:xfrm>
            <a:off x="4358878" y="1532096"/>
            <a:ext cx="5912525" cy="708779"/>
          </a:xfrm>
          <a:prstGeom prst="rect"/>
          <a:noFill/>
        </p:spPr>
        <p:txBody>
          <a:bodyPr anchor="t" bIns="0" lIns="0" rIns="0" rtlCol="0" tIns="0" wrap="none"/>
          <a:p>
            <a:pPr algn="ctr" indent="0" marL="0" rtl="1">
              <a:lnSpc>
                <a:spcPts val="5550"/>
              </a:lnSpc>
              <a:buNone/>
            </a:pPr>
            <a:r>
              <a:rPr dirty="0" sz="4450" lang="ar-EG" smtClean="0">
                <a:solidFill>
                  <a:srgbClr val="FF0000"/>
                </a:solidFill>
              </a:rPr>
              <a:t>مستقبل الحوسبة السحابية</a:t>
            </a:r>
            <a:endParaRPr dirty="0" sz="4450" lang="en-US">
              <a:solidFill>
                <a:srgbClr val="FF0000"/>
              </a:solidFill>
            </a:endParaRPr>
          </a:p>
        </p:txBody>
      </p:sp>
      <p:sp>
        <p:nvSpPr>
          <p:cNvPr id="1048675" name="Text 1"/>
          <p:cNvSpPr/>
          <p:nvPr/>
        </p:nvSpPr>
        <p:spPr>
          <a:xfrm>
            <a:off x="793790" y="2694503"/>
            <a:ext cx="13042821" cy="453509"/>
          </a:xfrm>
          <a:prstGeom prst="rect"/>
          <a:noFill/>
        </p:spPr>
        <p:txBody>
          <a:bodyPr anchor="t" bIns="0" lIns="0" rIns="0" rtlCol="0" tIns="0" wrap="none"/>
          <a:p>
            <a:pPr algn="ctr" indent="0" marL="0" rtl="1">
              <a:lnSpc>
                <a:spcPts val="3550"/>
              </a:lnSpc>
              <a:buNone/>
            </a:pPr>
            <a:r>
              <a:rPr dirty="0" sz="28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تتجه الحوسبة السحابية نحو المزيد من التخصص واللامركزية، مع ظهور مفاهيم جديدة لتعزيز الأداء والأمان.</a:t>
            </a:r>
            <a:endParaRPr dirty="0" sz="2800" lang="en-US"/>
          </a:p>
        </p:txBody>
      </p:sp>
      <p:pic>
        <p:nvPicPr>
          <p:cNvPr id="2097167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489043" y="3403163"/>
            <a:ext cx="4347567" cy="907256"/>
          </a:xfrm>
          <a:prstGeom prst="rect"/>
        </p:spPr>
      </p:pic>
      <p:sp>
        <p:nvSpPr>
          <p:cNvPr id="1048676" name="Text 2"/>
          <p:cNvSpPr/>
          <p:nvPr/>
        </p:nvSpPr>
        <p:spPr>
          <a:xfrm>
            <a:off x="9715857" y="4537234"/>
            <a:ext cx="4120754" cy="708660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750"/>
              </a:lnSpc>
              <a:buNone/>
            </a:pPr>
            <a:r>
              <a:rPr dirty="0" sz="2200" lang="ar-EG">
                <a:solidFill>
                  <a:srgbClr val="464646"/>
                </a:solidFill>
                <a:latin typeface="DM Sans Semi Bold" pitchFamily="34" charset="0"/>
              </a:rPr>
              <a:t> </a:t>
            </a:r>
            <a:r>
              <a:rPr dirty="0" sz="2400" lang="ar-EG" smtClean="0">
                <a:solidFill>
                  <a:srgbClr val="464646"/>
                </a:solidFill>
                <a:latin typeface="DM Sans Semi Bold" pitchFamily="34" charset="0"/>
              </a:rPr>
              <a:t>الحوسبة الطرفية </a:t>
            </a:r>
            <a:r>
              <a:rPr b="1" dirty="0" sz="2200" lang="ar-EG" smtClean="0">
                <a:solidFill>
                  <a:srgbClr val="464646"/>
                </a:solidFill>
                <a:latin typeface="DM Sans Semi Bold" pitchFamily="34" charset="0"/>
              </a:rPr>
              <a:t>(</a:t>
            </a:r>
            <a:r>
              <a:rPr b="1" dirty="0" sz="2200" lang="en-US" smtClean="0">
                <a:solidFill>
                  <a:srgbClr val="464646"/>
                </a:solidFill>
                <a:latin typeface="DM Sans Semi Bold" pitchFamily="34" charset="0"/>
              </a:rPr>
              <a:t>Edge computing</a:t>
            </a:r>
            <a:r>
              <a:rPr dirty="0" sz="2200" lang="ar-EG" smtClean="0">
                <a:solidFill>
                  <a:srgbClr val="464646"/>
                </a:solidFill>
                <a:latin typeface="DM Sans Semi Bold" pitchFamily="34" charset="0"/>
              </a:rPr>
              <a:t>)</a:t>
            </a:r>
            <a:endParaRPr dirty="0" sz="2200" lang="en-US"/>
          </a:p>
        </p:txBody>
      </p:sp>
      <p:sp>
        <p:nvSpPr>
          <p:cNvPr id="1048677" name="Text 3"/>
          <p:cNvSpPr/>
          <p:nvPr/>
        </p:nvSpPr>
        <p:spPr>
          <a:xfrm>
            <a:off x="9715857" y="5381982"/>
            <a:ext cx="3893939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معالجة البيانات بالقرب من المصدر لتقليل زمن الاستجابة وزيادة الكفاءة.</a:t>
            </a:r>
            <a:endParaRPr b="1" dirty="0" sz="2000" lang="en-US"/>
          </a:p>
        </p:txBody>
      </p:sp>
      <p:pic>
        <p:nvPicPr>
          <p:cNvPr id="2097168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5141476" y="3403163"/>
            <a:ext cx="4347567" cy="907256"/>
          </a:xfrm>
          <a:prstGeom prst="rect"/>
        </p:spPr>
      </p:pic>
      <p:sp>
        <p:nvSpPr>
          <p:cNvPr id="1048678" name="Text 4"/>
          <p:cNvSpPr/>
          <p:nvPr/>
        </p:nvSpPr>
        <p:spPr>
          <a:xfrm>
            <a:off x="5368290" y="4537234"/>
            <a:ext cx="3893939" cy="708660"/>
          </a:xfrm>
          <a:prstGeom prst="rect"/>
          <a:noFill/>
        </p:spPr>
        <p:txBody>
          <a:bodyPr anchor="t" bIns="0" lIns="0" rIns="0" rtlCol="0" tIns="0" wrap="square"/>
          <a:p>
            <a:pPr algn="r" rtl="1">
              <a:lnSpc>
                <a:spcPts val="2750"/>
              </a:lnSpc>
            </a:pPr>
            <a:r>
              <a:rPr dirty="0" sz="2200" lang="ar-EG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</a:t>
            </a:r>
            <a:r>
              <a:rPr dirty="0" sz="2200" lang="ar-EG" smtClean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</a:t>
            </a:r>
            <a:r>
              <a:rPr dirty="0" sz="2200" lang="ar-EG"/>
              <a:t>الذكاء الاصطناعي </a:t>
            </a:r>
            <a:r>
              <a:rPr dirty="0" sz="2200" lang="ar-EG" smtClean="0"/>
              <a:t>وتعلم </a:t>
            </a:r>
            <a:r>
              <a:rPr dirty="0" sz="2200" lang="ar-EG"/>
              <a:t>الآلة </a:t>
            </a:r>
            <a:r>
              <a:rPr dirty="0" sz="2200" lang="ar-EG" smtClean="0"/>
              <a:t>(</a:t>
            </a:r>
            <a:r>
              <a:rPr dirty="0" sz="2200" lang="en-US" smtClean="0"/>
              <a:t>AT</a:t>
            </a:r>
            <a:r>
              <a:rPr dirty="0" sz="2200" lang="ar-EG" smtClean="0"/>
              <a:t>)</a:t>
            </a:r>
            <a:endParaRPr dirty="0" sz="2200" lang="en-US"/>
          </a:p>
          <a:p>
            <a:pPr algn="r" indent="0" marL="0" rtl="1">
              <a:lnSpc>
                <a:spcPts val="2750"/>
              </a:lnSpc>
              <a:buNone/>
            </a:pPr>
            <a:r>
              <a:rPr dirty="0" sz="2200" lang="ar-EG" smtClean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 </a:t>
            </a:r>
            <a:endParaRPr dirty="0" sz="2200" lang="en-US"/>
          </a:p>
        </p:txBody>
      </p:sp>
      <p:sp>
        <p:nvSpPr>
          <p:cNvPr id="1048679" name="Text 5"/>
          <p:cNvSpPr/>
          <p:nvPr/>
        </p:nvSpPr>
        <p:spPr>
          <a:xfrm>
            <a:off x="5368290" y="5381982"/>
            <a:ext cx="3893939" cy="1088708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تكامل أكبر لخدمات الذكاء الاصطناعي مع المنصات السحابية، مما يتيح الابتكار السريع.</a:t>
            </a:r>
            <a:endParaRPr b="1" dirty="0" sz="2000" lang="en-US"/>
          </a:p>
        </p:txBody>
      </p:sp>
      <p:pic>
        <p:nvPicPr>
          <p:cNvPr id="2097169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793909" y="3403163"/>
            <a:ext cx="4347567" cy="907256"/>
          </a:xfrm>
          <a:prstGeom prst="rect"/>
        </p:spPr>
      </p:pic>
      <p:sp>
        <p:nvSpPr>
          <p:cNvPr id="1048680" name="Text 6"/>
          <p:cNvSpPr/>
          <p:nvPr/>
        </p:nvSpPr>
        <p:spPr>
          <a:xfrm>
            <a:off x="1104900" y="4537234"/>
            <a:ext cx="3809762" cy="490418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dirty="0" sz="2200" lang="en-US" smtClean="0"/>
              <a:t> </a:t>
            </a:r>
            <a:r>
              <a:rPr dirty="0" sz="2200" lang="ar-EG" smtClean="0"/>
              <a:t>السحابة الخضراء (</a:t>
            </a:r>
            <a:r>
              <a:rPr dirty="0" sz="2200" lang="en-US" smtClean="0"/>
              <a:t>Green cloud</a:t>
            </a:r>
            <a:r>
              <a:rPr dirty="0" sz="2200" lang="ar-EG" smtClean="0"/>
              <a:t>)</a:t>
            </a:r>
            <a:endParaRPr dirty="0" sz="2200" lang="en-US"/>
          </a:p>
        </p:txBody>
      </p:sp>
      <p:sp>
        <p:nvSpPr>
          <p:cNvPr id="1048681" name="Text 7"/>
          <p:cNvSpPr/>
          <p:nvPr/>
        </p:nvSpPr>
        <p:spPr>
          <a:xfrm>
            <a:off x="1020722" y="5390554"/>
            <a:ext cx="3893939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000" lang="en-US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التركيز على تقليل البصمة الكربونية لمراكز البيانات وتعزيز الاستدامة.</a:t>
            </a:r>
            <a:endParaRPr b="1" dirty="0" sz="200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4"/>
          </p:stSnd>
        </p:sndAc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0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85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CCCCCC">
              <a:alpha val="85000"/>
            </a:srgbClr>
          </a:solidFill>
        </p:spPr>
      </p:sp>
      <p:sp>
        <p:nvSpPr>
          <p:cNvPr id="1048686" name="Text 1"/>
          <p:cNvSpPr/>
          <p:nvPr/>
        </p:nvSpPr>
        <p:spPr>
          <a:xfrm>
            <a:off x="4393525" y="2256473"/>
            <a:ext cx="5843349" cy="708779"/>
          </a:xfrm>
          <a:prstGeom prst="rect"/>
          <a:noFill/>
        </p:spPr>
        <p:txBody>
          <a:bodyPr anchor="t" bIns="0" lIns="0" rIns="0" rtlCol="0" tIns="0" wrap="none"/>
          <a:p>
            <a:pPr algn="ctr" indent="0" marL="0" rtl="1">
              <a:lnSpc>
                <a:spcPts val="5550"/>
              </a:lnSpc>
              <a:buNone/>
            </a:pPr>
            <a:r>
              <a:rPr dirty="0" sz="4450" lang="ar-EG" smtClean="0"/>
              <a:t>دراسة حالة : قصص النجاح</a:t>
            </a:r>
            <a:endParaRPr dirty="0" sz="4450" lang="en-US"/>
          </a:p>
        </p:txBody>
      </p:sp>
      <p:sp>
        <p:nvSpPr>
          <p:cNvPr id="1048687" name="Text 2"/>
          <p:cNvSpPr/>
          <p:nvPr/>
        </p:nvSpPr>
        <p:spPr>
          <a:xfrm>
            <a:off x="4203263" y="3532227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b="1" dirty="0" sz="2800" lang="ar-EG" smtClean="0">
                <a:solidFill>
                  <a:srgbClr val="1C9770"/>
                </a:solidFill>
                <a:latin typeface="DM Sans Semi Bold" pitchFamily="34" charset="0"/>
              </a:rPr>
              <a:t>نتفليكس (</a:t>
            </a:r>
            <a:r>
              <a:rPr b="1" dirty="0" sz="2800" lang="en-US" smtClean="0">
                <a:solidFill>
                  <a:srgbClr val="1C9770"/>
                </a:solidFill>
                <a:latin typeface="DM Sans Semi Bold" pitchFamily="34" charset="0"/>
              </a:rPr>
              <a:t>Netflix</a:t>
            </a:r>
            <a:r>
              <a:rPr dirty="0" sz="2200" lang="ar-EG" smtClean="0">
                <a:solidFill>
                  <a:srgbClr val="1C9770"/>
                </a:solidFill>
                <a:latin typeface="DM Sans Semi Bold" pitchFamily="34" charset="0"/>
              </a:rPr>
              <a:t>)</a:t>
            </a:r>
            <a:endParaRPr dirty="0" sz="2200" lang="en-US"/>
          </a:p>
        </p:txBody>
      </p:sp>
      <p:sp>
        <p:nvSpPr>
          <p:cNvPr id="1048688" name="Text 3"/>
          <p:cNvSpPr/>
          <p:nvPr/>
        </p:nvSpPr>
        <p:spPr>
          <a:xfrm>
            <a:off x="793790" y="4113371"/>
            <a:ext cx="6244709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40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انتقلت بالكامل إلى AWS لدعم خدمات البث العالمية، مما سمح لها بالتوسع بسرعة وتقديم تجربة مستخدم سلسة على نطاق واسع.</a:t>
            </a:r>
            <a:endParaRPr b="1" dirty="0" sz="2400" lang="en-US"/>
          </a:p>
        </p:txBody>
      </p:sp>
      <p:sp>
        <p:nvSpPr>
          <p:cNvPr id="1048689" name="Text 4"/>
          <p:cNvSpPr/>
          <p:nvPr/>
        </p:nvSpPr>
        <p:spPr>
          <a:xfrm>
            <a:off x="793790" y="5389262"/>
            <a:ext cx="6244709" cy="725805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40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تعتمد على السحابة لتحليل البيانات الضخمة وتخصيص المحتوى للمشاهدين</a:t>
            </a:r>
            <a:r>
              <a:rPr dirty="0" sz="175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dirty="0" sz="1750" lang="en-US"/>
          </a:p>
        </p:txBody>
      </p:sp>
      <p:sp>
        <p:nvSpPr>
          <p:cNvPr id="1048690" name="Text 5"/>
          <p:cNvSpPr/>
          <p:nvPr/>
        </p:nvSpPr>
        <p:spPr>
          <a:xfrm>
            <a:off x="11008995" y="3532227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750"/>
              </a:lnSpc>
              <a:buNone/>
            </a:pPr>
            <a:r>
              <a:rPr b="1" dirty="0" sz="2800" lang="ar-EG">
                <a:solidFill>
                  <a:srgbClr val="1C9770"/>
                </a:solidFill>
                <a:latin typeface="DM Sans Semi Bold" pitchFamily="34" charset="0"/>
              </a:rPr>
              <a:t> </a:t>
            </a:r>
            <a:r>
              <a:rPr b="1" dirty="0" sz="2800" lang="ar-EG" smtClean="0">
                <a:solidFill>
                  <a:srgbClr val="1C9770"/>
                </a:solidFill>
                <a:latin typeface="DM Sans Semi Bold" pitchFamily="34" charset="0"/>
              </a:rPr>
              <a:t>اير بي ان بي (</a:t>
            </a:r>
            <a:r>
              <a:rPr b="1" dirty="0" sz="2800" lang="en-US" smtClean="0">
                <a:solidFill>
                  <a:srgbClr val="1C9770"/>
                </a:solidFill>
                <a:latin typeface="DM Sans Semi Bold" pitchFamily="34" charset="0"/>
              </a:rPr>
              <a:t>Airbnb</a:t>
            </a:r>
            <a:r>
              <a:rPr b="1" dirty="0" sz="2800" lang="ar-EG" smtClean="0">
                <a:solidFill>
                  <a:srgbClr val="1C9770"/>
                </a:solidFill>
                <a:latin typeface="DM Sans Semi Bold" pitchFamily="34" charset="0"/>
              </a:rPr>
              <a:t>)</a:t>
            </a:r>
            <a:endParaRPr b="1" dirty="0" sz="2800" lang="en-US"/>
          </a:p>
        </p:txBody>
      </p:sp>
      <p:sp>
        <p:nvSpPr>
          <p:cNvPr id="1048691" name="Text 6"/>
          <p:cNvSpPr/>
          <p:nvPr/>
        </p:nvSpPr>
        <p:spPr>
          <a:xfrm>
            <a:off x="7599521" y="4113371"/>
            <a:ext cx="6244709" cy="1088708"/>
          </a:xfrm>
          <a:prstGeom prst="rect"/>
          <a:noFill/>
        </p:spPr>
        <p:txBody>
          <a:bodyPr anchor="t" bIns="0" lIns="0" rIns="0" rtlCol="0" tIns="0" wrap="square"/>
          <a:p>
            <a:pPr algn="r" indent="0" marL="0" rtl="1">
              <a:lnSpc>
                <a:spcPts val="2850"/>
              </a:lnSpc>
              <a:buNone/>
            </a:pPr>
            <a:r>
              <a:rPr b="1" dirty="0" sz="240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تستخدم خدمات سحابية متعددة لاستضافة منصتها، وإدارة كميات هائلة من البيانات، وتوفير تجربة موثوقة لملايين المستخدمين حول العالم</a:t>
            </a:r>
            <a:r>
              <a:rPr dirty="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dirty="0" lang="en-US"/>
          </a:p>
        </p:txBody>
      </p:sp>
      <p:sp>
        <p:nvSpPr>
          <p:cNvPr id="1048692" name="Text 7"/>
          <p:cNvSpPr/>
          <p:nvPr/>
        </p:nvSpPr>
        <p:spPr>
          <a:xfrm>
            <a:off x="7599521" y="5406152"/>
            <a:ext cx="6244709" cy="362903"/>
          </a:xfrm>
          <a:prstGeom prst="rect"/>
          <a:noFill/>
        </p:spPr>
        <p:txBody>
          <a:bodyPr anchor="t" bIns="0" lIns="0" rIns="0" rtlCol="0" tIns="0" wrap="none"/>
          <a:p>
            <a:pPr algn="r" indent="0" marL="0" rtl="1">
              <a:lnSpc>
                <a:spcPts val="2850"/>
              </a:lnSpc>
              <a:buNone/>
            </a:pPr>
            <a:r>
              <a:rPr b="1" dirty="0" sz="240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المرونة السحابية تدعم نموهم السريع </a:t>
            </a:r>
            <a:r>
              <a:rPr b="1" dirty="0" sz="2400" lang="en-US" err="1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والتقلبات</a:t>
            </a:r>
            <a:r>
              <a:rPr b="1" dirty="0" sz="240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</a:t>
            </a:r>
            <a:r>
              <a:rPr b="1" dirty="0" sz="2400" lang="en-US" err="1" smtClean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الموسمية</a:t>
            </a:r>
            <a:endParaRPr b="1" dirty="0" sz="2400" lang="ar-EG" smtClean="0">
              <a:solidFill>
                <a:srgbClr val="000000"/>
              </a:solidFill>
              <a:latin typeface="Inter Medium" pitchFamily="34" charset="0"/>
              <a:ea typeface="Inter Medium" pitchFamily="34" charset="-122"/>
              <a:cs typeface="Inter Medium" pitchFamily="34" charset="-120"/>
            </a:endParaRPr>
          </a:p>
          <a:p>
            <a:pPr algn="r" indent="0" marL="0" rtl="1">
              <a:lnSpc>
                <a:spcPts val="2850"/>
              </a:lnSpc>
              <a:buNone/>
            </a:pPr>
            <a:r>
              <a:rPr b="1" dirty="0" sz="2400" lang="en-US" smtClean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</a:t>
            </a:r>
            <a:r>
              <a:rPr b="1" dirty="0" sz="240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في الطلب</a:t>
            </a:r>
            <a:r>
              <a:rPr dirty="0" lang="en-US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.</a:t>
            </a:r>
            <a:endParaRPr dirty="0"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  <p:sndAc>
          <p:stSnd>
            <p:snd r:embed="rId2"/>
          </p:stSnd>
        </p:sndAc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lastClr="000000" val="windowText"/>
      </a:dk1>
      <a:lt1>
        <a:sysClr lastClr="FFFFFF" val="window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algn="ctr" blurRad="50800" dir="54000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algn="ctr" blurRad="76200" dir="5400000" dist="254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dir="t" rig="fla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algn="tl" flip="none" sx="40000" sy="40000" tx="0" ty="0"/>
        </a:blip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Presentation</dc:title>
  <dc:creator>23028RNCAG</dc:creator>
  <cp:lastModifiedBy>Windows 10 Pro</cp:lastModifiedBy>
  <dcterms:created xsi:type="dcterms:W3CDTF">٢٠٢٥-٠٨-١٣T٠٧:٣٦:٣٧Z</dcterms:created>
  <dcterms:modified xsi:type="dcterms:W3CDTF">٢٠٢٥-٠٩-١٦T٠٧:٥٨:٤٤Z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33d1b02ac8db40d0957f4dad877af213</vt:lpwstr>
  </property>
</Properties>
</file>